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62" r:id="rId4"/>
    <p:sldId id="265" r:id="rId5"/>
    <p:sldId id="283" r:id="rId6"/>
    <p:sldId id="285" r:id="rId7"/>
    <p:sldId id="286" r:id="rId8"/>
    <p:sldId id="258" r:id="rId9"/>
    <p:sldId id="261" r:id="rId10"/>
    <p:sldId id="259" r:id="rId11"/>
    <p:sldId id="266" r:id="rId12"/>
    <p:sldId id="267" r:id="rId13"/>
    <p:sldId id="268" r:id="rId14"/>
    <p:sldId id="269" r:id="rId15"/>
    <p:sldId id="282" r:id="rId16"/>
    <p:sldId id="270" r:id="rId17"/>
    <p:sldId id="271" r:id="rId18"/>
    <p:sldId id="272" r:id="rId19"/>
    <p:sldId id="275" r:id="rId20"/>
    <p:sldId id="281" r:id="rId21"/>
    <p:sldId id="273" r:id="rId22"/>
    <p:sldId id="274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B3CF-F4BE-42D8-B880-B7E2A8F72093}" type="datetimeFigureOut">
              <a:rPr kumimoji="1" lang="ja-JP" altLang="en-US" smtClean="0"/>
              <a:t>2010/10/30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4DC-E584-4750-BAC0-9C71BE888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B3CF-F4BE-42D8-B880-B7E2A8F72093}" type="datetimeFigureOut">
              <a:rPr kumimoji="1" lang="ja-JP" altLang="en-US" smtClean="0"/>
              <a:t>2010/10/30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4DC-E584-4750-BAC0-9C71BE888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B3CF-F4BE-42D8-B880-B7E2A8F72093}" type="datetimeFigureOut">
              <a:rPr kumimoji="1" lang="ja-JP" altLang="en-US" smtClean="0"/>
              <a:t>2010/10/30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4DC-E584-4750-BAC0-9C71BE888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B3CF-F4BE-42D8-B880-B7E2A8F72093}" type="datetimeFigureOut">
              <a:rPr kumimoji="1" lang="ja-JP" altLang="en-US" smtClean="0"/>
              <a:t>2010/10/30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4DC-E584-4750-BAC0-9C71BE888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80B3CF-F4BE-42D8-B880-B7E2A8F72093}" type="datetimeFigureOut">
              <a:rPr kumimoji="1" lang="ja-JP" altLang="en-US" smtClean="0"/>
              <a:t>2010/10/30</a:t>
            </a:fld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C884DC-E584-4750-BAC0-9C71BE888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80B3CF-F4BE-42D8-B880-B7E2A8F72093}" type="datetimeFigureOut">
              <a:rPr kumimoji="1" lang="ja-JP" altLang="en-US" smtClean="0"/>
              <a:t>2010/10/30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C884DC-E584-4750-BAC0-9C71BE888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B3CF-F4BE-42D8-B880-B7E2A8F72093}" type="datetimeFigureOut">
              <a:rPr kumimoji="1" lang="ja-JP" altLang="en-US" smtClean="0"/>
              <a:t>2010/10/30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4DC-E584-4750-BAC0-9C71BE888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B3CF-F4BE-42D8-B880-B7E2A8F72093}" type="datetimeFigureOut">
              <a:rPr kumimoji="1" lang="ja-JP" altLang="en-US" smtClean="0"/>
              <a:t>2010/10/30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4DC-E584-4750-BAC0-9C71BE888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B3CF-F4BE-42D8-B880-B7E2A8F72093}" type="datetimeFigureOut">
              <a:rPr kumimoji="1" lang="ja-JP" altLang="en-US" smtClean="0"/>
              <a:t>2010/10/30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4DC-E584-4750-BAC0-9C71BE888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B3CF-F4BE-42D8-B880-B7E2A8F72093}" type="datetimeFigureOut">
              <a:rPr kumimoji="1" lang="ja-JP" altLang="en-US" smtClean="0"/>
              <a:t>2010/10/30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4DC-E584-4750-BAC0-9C71BE888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B3CF-F4BE-42D8-B880-B7E2A8F72093}" type="datetimeFigureOut">
              <a:rPr kumimoji="1" lang="ja-JP" altLang="en-US" smtClean="0"/>
              <a:t>2010/10/30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4DC-E584-4750-BAC0-9C71BE888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B3CF-F4BE-42D8-B880-B7E2A8F72093}" type="datetimeFigureOut">
              <a:rPr kumimoji="1" lang="ja-JP" altLang="en-US" smtClean="0"/>
              <a:t>2010/10/30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4DC-E584-4750-BAC0-9C71BE888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B3CF-F4BE-42D8-B880-B7E2A8F72093}" type="datetimeFigureOut">
              <a:rPr kumimoji="1" lang="ja-JP" altLang="en-US" smtClean="0"/>
              <a:t>2010/10/30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4DC-E584-4750-BAC0-9C71BE888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B3CF-F4BE-42D8-B880-B7E2A8F72093}" type="datetimeFigureOut">
              <a:rPr kumimoji="1" lang="ja-JP" altLang="en-US" smtClean="0"/>
              <a:t>2010/10/30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84DC-E584-4750-BAC0-9C71BE888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0B3CF-F4BE-42D8-B880-B7E2A8F72093}" type="datetimeFigureOut">
              <a:rPr kumimoji="1" lang="ja-JP" altLang="en-US" smtClean="0"/>
              <a:t>2010/10/30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884DC-E584-4750-BAC0-9C71BE888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7" descr="SIT90加工分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40600" y="6227763"/>
            <a:ext cx="18049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280920" cy="1470025"/>
          </a:xfrm>
        </p:spPr>
        <p:txBody>
          <a:bodyPr/>
          <a:lstStyle/>
          <a:p>
            <a:r>
              <a:rPr lang="ja-JP" altLang="en-US" dirty="0"/>
              <a:t>私立</a:t>
            </a:r>
            <a:r>
              <a:rPr lang="ja-JP" altLang="en-US" dirty="0" smtClean="0"/>
              <a:t>大学化学系学生の就職状況に関するアンケートについて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芝浦工業大学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応用化学科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野村幹弘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16490" y="-10652"/>
            <a:ext cx="682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2010.10.30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2010</a:t>
            </a:r>
            <a:r>
              <a:rPr kumimoji="1" lang="ja-JP" altLang="en-US" dirty="0" smtClean="0"/>
              <a:t>年度私立大学化学系教員連絡協議会シンポジウム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27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国立と私立の違い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94960" y="1600200"/>
            <a:ext cx="3291840" cy="4525963"/>
          </a:xfrm>
        </p:spPr>
        <p:txBody>
          <a:bodyPr/>
          <a:lstStyle/>
          <a:p>
            <a:r>
              <a:rPr kumimoji="1" lang="ja-JP" altLang="en-US" dirty="0" smtClean="0"/>
              <a:t>ここ数年、国立の方が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％程度高くなった。</a:t>
            </a:r>
            <a:endParaRPr kumimoji="1" lang="en-US" altLang="ja-JP" dirty="0" smtClean="0"/>
          </a:p>
          <a:p>
            <a:pPr lvl="2"/>
            <a:endParaRPr lang="en-US" altLang="ja-JP" dirty="0"/>
          </a:p>
          <a:p>
            <a:r>
              <a:rPr kumimoji="1" lang="ja-JP" altLang="en-US" dirty="0" smtClean="0"/>
              <a:t>国立の女性は非常に良い。</a:t>
            </a:r>
            <a:endParaRPr kumimoji="1" lang="en-US" altLang="ja-JP" dirty="0" smtClean="0"/>
          </a:p>
          <a:p>
            <a:pPr lvl="3"/>
            <a:endParaRPr lang="en-US" altLang="ja-JP" dirty="0" smtClean="0"/>
          </a:p>
          <a:p>
            <a:r>
              <a:rPr lang="ja-JP" altLang="en-US" dirty="0" smtClean="0"/>
              <a:t>私立では、男女差はなくなった。</a:t>
            </a:r>
            <a:endParaRPr lang="en-US" altLang="ja-JP" dirty="0"/>
          </a:p>
        </p:txBody>
      </p:sp>
      <p:sp>
        <p:nvSpPr>
          <p:cNvPr id="11" name="正方形/長方形 10"/>
          <p:cNvSpPr/>
          <p:nvPr/>
        </p:nvSpPr>
        <p:spPr>
          <a:xfrm>
            <a:off x="1260" y="6519446"/>
            <a:ext cx="795511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http://www.mhlw.go.jp/stf/houdou/2r98520000003qgu-att/2r98520000003qld.pdf</a:t>
            </a:r>
            <a:r>
              <a:rPr lang="ja-JP" altLang="en-US" sz="1600" dirty="0" smtClean="0"/>
              <a:t>（</a:t>
            </a:r>
            <a:r>
              <a:rPr lang="en-US" altLang="ja-JP" sz="1600" dirty="0" smtClean="0"/>
              <a:t>12</a:t>
            </a:r>
            <a:r>
              <a:rPr lang="ja-JP" altLang="en-US" sz="1600" dirty="0" smtClean="0"/>
              <a:t>月）</a:t>
            </a:r>
            <a:endParaRPr lang="ja-JP" altLang="en-US" sz="16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707614" y="2132856"/>
            <a:ext cx="1127026" cy="367240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307902"/>
              </p:ext>
            </p:extLst>
          </p:nvPr>
        </p:nvGraphicFramePr>
        <p:xfrm>
          <a:off x="34290" y="1051560"/>
          <a:ext cx="54864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KGPlot" r:id="rId3" imgW="6858000" imgH="6858000" progId="KGraph_Plot">
                  <p:embed/>
                </p:oleObj>
              </mc:Choice>
              <mc:Fallback>
                <p:oleObj name="KGPlot" r:id="rId3" imgW="6858000" imgH="68580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" y="1051560"/>
                        <a:ext cx="54864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下矢印 2"/>
          <p:cNvSpPr/>
          <p:nvPr/>
        </p:nvSpPr>
        <p:spPr>
          <a:xfrm flipV="1">
            <a:off x="4054207" y="2588964"/>
            <a:ext cx="396607" cy="372480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 flipV="1">
            <a:off x="3193055" y="3468477"/>
            <a:ext cx="396607" cy="3724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flipV="1">
            <a:off x="4590361" y="2588964"/>
            <a:ext cx="396607" cy="3724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9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アンケート項目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ja-JP" altLang="en-US" dirty="0" smtClean="0"/>
              <a:t>就職活動の開始時期</a:t>
            </a:r>
            <a:endParaRPr kumimoji="1" lang="en-US" altLang="ja-JP" dirty="0" smtClean="0"/>
          </a:p>
          <a:p>
            <a:pPr lvl="4"/>
            <a:endParaRPr lang="en-US" altLang="ja-JP" dirty="0"/>
          </a:p>
          <a:p>
            <a:r>
              <a:rPr kumimoji="1" lang="ja-JP" altLang="en-US" dirty="0" smtClean="0"/>
              <a:t>内々定通知を得る時期</a:t>
            </a:r>
            <a:endParaRPr kumimoji="1" lang="en-US" altLang="ja-JP" dirty="0" smtClean="0"/>
          </a:p>
          <a:p>
            <a:pPr lvl="4"/>
            <a:endParaRPr lang="en-US" altLang="ja-JP" dirty="0"/>
          </a:p>
          <a:p>
            <a:r>
              <a:rPr kumimoji="1" lang="ja-JP" altLang="en-US" dirty="0" smtClean="0"/>
              <a:t>内々定通知までの時間</a:t>
            </a:r>
            <a:endParaRPr kumimoji="1" lang="en-US" altLang="ja-JP" dirty="0" smtClean="0"/>
          </a:p>
          <a:p>
            <a:pPr lvl="4"/>
            <a:endParaRPr lang="en-US" altLang="ja-JP" dirty="0"/>
          </a:p>
          <a:p>
            <a:r>
              <a:rPr kumimoji="1" lang="ja-JP" altLang="en-US" dirty="0" smtClean="0"/>
              <a:t>応募方法</a:t>
            </a:r>
            <a:endParaRPr kumimoji="1" lang="en-US" altLang="ja-JP" dirty="0" smtClean="0"/>
          </a:p>
          <a:p>
            <a:pPr lvl="4"/>
            <a:endParaRPr lang="en-US" altLang="ja-JP" dirty="0"/>
          </a:p>
          <a:p>
            <a:r>
              <a:rPr kumimoji="1" lang="ja-JP" altLang="en-US" dirty="0" smtClean="0"/>
              <a:t>就職できなかった学生の割合</a:t>
            </a:r>
            <a:endParaRPr kumimoji="1" lang="en-US" altLang="ja-JP" dirty="0" smtClean="0"/>
          </a:p>
          <a:p>
            <a:pPr lvl="4"/>
            <a:endParaRPr lang="en-US" altLang="ja-JP" dirty="0"/>
          </a:p>
          <a:p>
            <a:r>
              <a:rPr kumimoji="1" lang="ja-JP" altLang="en-US" dirty="0" smtClean="0"/>
              <a:t>望ましい就職活動開始時期</a:t>
            </a:r>
            <a:endParaRPr kumimoji="1" lang="en-US" altLang="ja-JP" dirty="0" smtClean="0"/>
          </a:p>
          <a:p>
            <a:pPr lvl="4"/>
            <a:endParaRPr lang="en-US" altLang="ja-JP" dirty="0"/>
          </a:p>
          <a:p>
            <a:r>
              <a:rPr kumimoji="1" lang="ja-JP" altLang="en-US" dirty="0" smtClean="0"/>
              <a:t>就職活動が教育・研究活動に与える影響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65810" y="6150114"/>
            <a:ext cx="837819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800" dirty="0" smtClean="0"/>
              <a:t>日本大学・物質応用化学科、関東学院大学・物質生命科学科、慶應義塾大学・応用化学科、東京工芸大学・生命環境科学科、中央大学・応用化学科、明星大学・化学科、東邦大学・化学科、東洋大学・応用化学科、城西大学・化学科、東海大学・化学科、青山学院大学・化学・生命科学科、北里大学・化学科、慶應義塾大学・化学科、東京理科大学・化学科、日本大学・生命応用化学科、早稲田大学・化学・生命科学科、成蹊大学・物質生命理工学科、埼玉工業大学・生命環境化学科、東京理科大学・工業化学科、東海大学・生命化学科、神奈川工科大学・応用化学科、明治大学・応用化学科、日本大学・応用分子化学科、工学院大学・応用化学科、東京理科大学・工業化学科、立教大学・化学科、東京電機大学・環境化学科、東京理科大学・工業化学科、学習院大学・化学科、東海大学・応用化学科、上智大学・物質生命理工学科、法政大学・環境応用化学科、早稲田大学・応用化学科、芝浦工業大学・応用化学科　（以上</a:t>
            </a:r>
            <a:r>
              <a:rPr lang="en-US" altLang="ja-JP" sz="800" dirty="0" smtClean="0"/>
              <a:t>34</a:t>
            </a:r>
            <a:r>
              <a:rPr lang="ja-JP" altLang="en-US" sz="800" dirty="0" smtClean="0"/>
              <a:t>学科）</a:t>
            </a:r>
            <a:endParaRPr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12420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就職活動の開始</a:t>
            </a:r>
            <a:r>
              <a:rPr lang="ja-JP" altLang="en-US" dirty="0" smtClean="0"/>
              <a:t>時期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6488668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化学と工業　</a:t>
            </a:r>
            <a:r>
              <a:rPr lang="en-US" altLang="ja-JP" dirty="0" smtClean="0"/>
              <a:t>56(3</a:t>
            </a:r>
            <a:r>
              <a:rPr lang="en-US" altLang="ja-JP" dirty="0"/>
              <a:t>) 251 (2003)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-148590" y="693658"/>
            <a:ext cx="5486400" cy="5486400"/>
            <a:chOff x="-148590" y="1127998"/>
            <a:chExt cx="5486400" cy="5486400"/>
          </a:xfrm>
        </p:grpSpPr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5130887"/>
                </p:ext>
              </p:extLst>
            </p:nvPr>
          </p:nvGraphicFramePr>
          <p:xfrm>
            <a:off x="-148590" y="1127998"/>
            <a:ext cx="5486400" cy="548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2" name="KGPlot" r:id="rId3" imgW="6858000" imgH="6858000" progId="KGraph_Plot">
                    <p:embed/>
                  </p:oleObj>
                </mc:Choice>
                <mc:Fallback>
                  <p:oleObj name="KGPlot" r:id="rId3" imgW="6858000" imgH="6858000" progId="KGraph_Plo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-148590" y="1127998"/>
                          <a:ext cx="5486400" cy="548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テキスト ボックス 9"/>
            <p:cNvSpPr txBox="1"/>
            <p:nvPr/>
          </p:nvSpPr>
          <p:spPr>
            <a:xfrm>
              <a:off x="948690" y="172950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学部</a:t>
              </a:r>
              <a:endParaRPr kumimoji="1" lang="ja-JP" altLang="en-US" dirty="0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4137660" y="697230"/>
            <a:ext cx="5486400" cy="5486400"/>
            <a:chOff x="4137660" y="1131570"/>
            <a:chExt cx="5486400" cy="5486400"/>
          </a:xfrm>
        </p:grpSpPr>
        <p:graphicFrame>
          <p:nvGraphicFramePr>
            <p:cNvPr id="9" name="オブジェクト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1688521"/>
                </p:ext>
              </p:extLst>
            </p:nvPr>
          </p:nvGraphicFramePr>
          <p:xfrm>
            <a:off x="4137660" y="1131570"/>
            <a:ext cx="5486400" cy="548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3" name="KGPlot" r:id="rId5" imgW="6858000" imgH="6858000" progId="KGraph_Plot">
                    <p:embed/>
                  </p:oleObj>
                </mc:Choice>
                <mc:Fallback>
                  <p:oleObj name="KGPlot" r:id="rId5" imgW="6858000" imgH="6858000" progId="KGraph_Plo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37660" y="1131570"/>
                          <a:ext cx="5486400" cy="548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テキスト ボックス 10"/>
            <p:cNvSpPr txBox="1"/>
            <p:nvPr/>
          </p:nvSpPr>
          <p:spPr>
            <a:xfrm>
              <a:off x="5227320" y="177474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修士</a:t>
              </a:r>
              <a:endParaRPr kumimoji="1" lang="ja-JP" altLang="en-US" dirty="0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1173557" y="5884164"/>
            <a:ext cx="6132383" cy="484632"/>
            <a:chOff x="293447" y="5884164"/>
            <a:chExt cx="6132383" cy="484632"/>
          </a:xfrm>
        </p:grpSpPr>
        <p:sp>
          <p:nvSpPr>
            <p:cNvPr id="14" name="右矢印 13"/>
            <p:cNvSpPr/>
            <p:nvPr/>
          </p:nvSpPr>
          <p:spPr>
            <a:xfrm>
              <a:off x="293447" y="5884164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271855" y="5895647"/>
              <a:ext cx="5153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就職活動開始時期は早期化している。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946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半数が内々定を得る時期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2"/>
          </p:nvPr>
        </p:nvSpPr>
        <p:spPr>
          <a:xfrm>
            <a:off x="5166360" y="1600200"/>
            <a:ext cx="3520440" cy="4525963"/>
          </a:xfrm>
        </p:spPr>
        <p:txBody>
          <a:bodyPr/>
          <a:lstStyle/>
          <a:p>
            <a:r>
              <a:rPr kumimoji="1" lang="en-US" altLang="ja-JP" dirty="0" smtClean="0"/>
              <a:t>6</a:t>
            </a:r>
            <a:r>
              <a:rPr kumimoji="1" lang="ja-JP" altLang="en-US" dirty="0" smtClean="0"/>
              <a:t>月がピークである。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学部と修士の違いは大きくない。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平均的に、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ヶ月以上の就職活動を行っている。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79136"/>
              </p:ext>
            </p:extLst>
          </p:nvPr>
        </p:nvGraphicFramePr>
        <p:xfrm>
          <a:off x="0" y="582930"/>
          <a:ext cx="54864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" name="KGPlot" r:id="rId3" imgW="6858000" imgH="6858000" progId="KGraph_Plot">
                  <p:embed/>
                </p:oleObj>
              </mc:Choice>
              <mc:Fallback>
                <p:oleObj name="KGPlot" r:id="rId3" imgW="6858000" imgH="68580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82930"/>
                        <a:ext cx="54864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173557" y="5884164"/>
            <a:ext cx="6032997" cy="484632"/>
            <a:chOff x="293447" y="5884164"/>
            <a:chExt cx="6032997" cy="484632"/>
          </a:xfrm>
        </p:grpSpPr>
        <p:sp>
          <p:nvSpPr>
            <p:cNvPr id="9" name="右矢印 8"/>
            <p:cNvSpPr/>
            <p:nvPr/>
          </p:nvSpPr>
          <p:spPr>
            <a:xfrm>
              <a:off x="293447" y="5884164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271855" y="5895647"/>
              <a:ext cx="50545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授業時間よりも長い可能性が大きい。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6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エントリーから内々</a:t>
            </a:r>
            <a:r>
              <a:rPr lang="ja-JP" altLang="en-US" dirty="0"/>
              <a:t>定通知までの</a:t>
            </a:r>
            <a:r>
              <a:rPr lang="ja-JP" altLang="en-US" dirty="0" smtClean="0"/>
              <a:t>時間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69230" y="1600201"/>
            <a:ext cx="3417570" cy="4263390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エントリーから、内定が出るまでに、約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ヶ月かかる。</a:t>
            </a:r>
            <a:endParaRPr kumimoji="1" lang="en-US" altLang="ja-JP" dirty="0" smtClean="0"/>
          </a:p>
          <a:p>
            <a:pPr lvl="3"/>
            <a:endParaRPr lang="en-US" altLang="ja-JP" dirty="0"/>
          </a:p>
          <a:p>
            <a:r>
              <a:rPr kumimoji="1" lang="en-US" altLang="ja-JP" dirty="0" smtClean="0"/>
              <a:t>2002</a:t>
            </a:r>
            <a:r>
              <a:rPr kumimoji="1" lang="ja-JP" altLang="en-US" dirty="0" smtClean="0"/>
              <a:t>年は、約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ヶ月であった。</a:t>
            </a:r>
            <a:endParaRPr kumimoji="1" lang="en-US" altLang="ja-JP" dirty="0" smtClean="0"/>
          </a:p>
          <a:p>
            <a:pPr lvl="4"/>
            <a:endParaRPr lang="en-US" altLang="ja-JP" dirty="0"/>
          </a:p>
          <a:p>
            <a:r>
              <a:rPr kumimoji="1" lang="ja-JP" altLang="en-US" dirty="0" smtClean="0"/>
              <a:t>各社のエントリー数が増えている可能性がある。</a:t>
            </a:r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403643"/>
              </p:ext>
            </p:extLst>
          </p:nvPr>
        </p:nvGraphicFramePr>
        <p:xfrm>
          <a:off x="80010" y="834390"/>
          <a:ext cx="54864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" name="KGPlot" r:id="rId3" imgW="6858000" imgH="6858000" progId="KGraph_Plot">
                  <p:embed/>
                </p:oleObj>
              </mc:Choice>
              <mc:Fallback>
                <p:oleObj name="KGPlot" r:id="rId3" imgW="6858000" imgH="68580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" y="834390"/>
                        <a:ext cx="54864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0" y="6488668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化学と工業　</a:t>
            </a:r>
            <a:r>
              <a:rPr lang="en-US" altLang="ja-JP" dirty="0" smtClean="0"/>
              <a:t>56(3</a:t>
            </a:r>
            <a:r>
              <a:rPr lang="en-US" altLang="ja-JP" dirty="0"/>
              <a:t>) 251 (2003)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173557" y="5998464"/>
            <a:ext cx="7717753" cy="484632"/>
            <a:chOff x="293447" y="5884164"/>
            <a:chExt cx="7717753" cy="484632"/>
          </a:xfrm>
        </p:grpSpPr>
        <p:sp>
          <p:nvSpPr>
            <p:cNvPr id="8" name="右矢印 7"/>
            <p:cNvSpPr/>
            <p:nvPr/>
          </p:nvSpPr>
          <p:spPr>
            <a:xfrm>
              <a:off x="293447" y="5884164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271855" y="5895647"/>
              <a:ext cx="673934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インターネットを利用した安易なエントリーが問題？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988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ネット就活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2"/>
          </p:nvPr>
        </p:nvSpPr>
        <p:spPr>
          <a:xfrm>
            <a:off x="5166912" y="1600200"/>
            <a:ext cx="3519888" cy="4525963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リクナビ、マイコミは、ほぼ全員登録している。</a:t>
            </a:r>
            <a:endParaRPr kumimoji="1" lang="en-US" altLang="ja-JP" dirty="0" smtClean="0"/>
          </a:p>
          <a:p>
            <a:pPr lvl="3"/>
            <a:endParaRPr lang="en-US" altLang="ja-JP" dirty="0"/>
          </a:p>
          <a:p>
            <a:r>
              <a:rPr kumimoji="1" lang="ja-JP" altLang="en-US" dirty="0" smtClean="0"/>
              <a:t>業界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位のエン・ジャパンの売上は</a:t>
            </a:r>
            <a:r>
              <a:rPr kumimoji="1" lang="en-US" altLang="ja-JP" dirty="0" smtClean="0"/>
              <a:t>34</a:t>
            </a:r>
            <a:r>
              <a:rPr kumimoji="1" lang="ja-JP" altLang="en-US" dirty="0" smtClean="0"/>
              <a:t>億円。</a:t>
            </a:r>
            <a:endParaRPr kumimoji="1" lang="en-US" altLang="ja-JP" dirty="0" smtClean="0"/>
          </a:p>
          <a:p>
            <a:pPr lvl="4"/>
            <a:endParaRPr lang="en-US" altLang="ja-JP" dirty="0"/>
          </a:p>
          <a:p>
            <a:r>
              <a:rPr kumimoji="1" lang="ja-JP" altLang="en-US" dirty="0" smtClean="0"/>
              <a:t>本年度はエントリーを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ヶ月先送り。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6244453"/>
            <a:ext cx="5921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http://</a:t>
            </a:r>
            <a:r>
              <a:rPr lang="en-US" altLang="ja-JP" dirty="0" smtClean="0"/>
              <a:t>www.yomiuri.co.jp/net/interview/20051101nt06.htm</a:t>
            </a:r>
          </a:p>
          <a:p>
            <a:r>
              <a:rPr lang="en-US" altLang="ja-JP" dirty="0"/>
              <a:t>http://corp.en-japan.com/IR/20090523bridgesalon.pdf</a:t>
            </a:r>
            <a:endParaRPr lang="ja-JP" altLang="en-US" dirty="0"/>
          </a:p>
        </p:txBody>
      </p:sp>
      <p:sp>
        <p:nvSpPr>
          <p:cNvPr id="9" name="フリーフォーム 8"/>
          <p:cNvSpPr/>
          <p:nvPr/>
        </p:nvSpPr>
        <p:spPr>
          <a:xfrm>
            <a:off x="1531345" y="2424850"/>
            <a:ext cx="1850833" cy="3028499"/>
          </a:xfrm>
          <a:custGeom>
            <a:avLst/>
            <a:gdLst>
              <a:gd name="connsiteX0" fmla="*/ 0 w 1850833"/>
              <a:gd name="connsiteY0" fmla="*/ 3028499 h 3028499"/>
              <a:gd name="connsiteX1" fmla="*/ 187286 w 1850833"/>
              <a:gd name="connsiteY1" fmla="*/ 2345454 h 3028499"/>
              <a:gd name="connsiteX2" fmla="*/ 341522 w 1850833"/>
              <a:gd name="connsiteY2" fmla="*/ 1210716 h 3028499"/>
              <a:gd name="connsiteX3" fmla="*/ 1013551 w 1850833"/>
              <a:gd name="connsiteY3" fmla="*/ 175131 h 3028499"/>
              <a:gd name="connsiteX4" fmla="*/ 1850833 w 1850833"/>
              <a:gd name="connsiteY4" fmla="*/ 9878 h 302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833" h="3028499">
                <a:moveTo>
                  <a:pt x="0" y="3028499"/>
                </a:moveTo>
                <a:cubicBezTo>
                  <a:pt x="65183" y="2838458"/>
                  <a:pt x="130366" y="2648418"/>
                  <a:pt x="187286" y="2345454"/>
                </a:cubicBezTo>
                <a:cubicBezTo>
                  <a:pt x="244206" y="2042490"/>
                  <a:pt x="203811" y="1572437"/>
                  <a:pt x="341522" y="1210716"/>
                </a:cubicBezTo>
                <a:cubicBezTo>
                  <a:pt x="479233" y="848995"/>
                  <a:pt x="761999" y="375271"/>
                  <a:pt x="1013551" y="175131"/>
                </a:cubicBezTo>
                <a:cubicBezTo>
                  <a:pt x="1265103" y="-25009"/>
                  <a:pt x="1557968" y="-7566"/>
                  <a:pt x="1850833" y="9878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3349128" y="2225407"/>
            <a:ext cx="550843" cy="627962"/>
          </a:xfrm>
          <a:custGeom>
            <a:avLst/>
            <a:gdLst>
              <a:gd name="connsiteX0" fmla="*/ 0 w 550843"/>
              <a:gd name="connsiteY0" fmla="*/ 627962 h 627962"/>
              <a:gd name="connsiteX1" fmla="*/ 198303 w 550843"/>
              <a:gd name="connsiteY1" fmla="*/ 495759 h 627962"/>
              <a:gd name="connsiteX2" fmla="*/ 396607 w 550843"/>
              <a:gd name="connsiteY2" fmla="*/ 319489 h 627962"/>
              <a:gd name="connsiteX3" fmla="*/ 550843 w 550843"/>
              <a:gd name="connsiteY3" fmla="*/ 0 h 6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843" h="627962">
                <a:moveTo>
                  <a:pt x="0" y="627962"/>
                </a:moveTo>
                <a:cubicBezTo>
                  <a:pt x="66101" y="587566"/>
                  <a:pt x="132202" y="547171"/>
                  <a:pt x="198303" y="495759"/>
                </a:cubicBezTo>
                <a:cubicBezTo>
                  <a:pt x="264404" y="444347"/>
                  <a:pt x="337850" y="402115"/>
                  <a:pt x="396607" y="319489"/>
                </a:cubicBezTo>
                <a:cubicBezTo>
                  <a:pt x="455364" y="236863"/>
                  <a:pt x="503103" y="118431"/>
                  <a:pt x="550843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2700199" y="3833870"/>
            <a:ext cx="1342034" cy="858536"/>
            <a:chOff x="2700199" y="3833870"/>
            <a:chExt cx="1342034" cy="858536"/>
          </a:xfrm>
        </p:grpSpPr>
        <p:sp>
          <p:nvSpPr>
            <p:cNvPr id="11" name="下矢印 10"/>
            <p:cNvSpPr/>
            <p:nvPr/>
          </p:nvSpPr>
          <p:spPr>
            <a:xfrm flipV="1">
              <a:off x="3128900" y="3833870"/>
              <a:ext cx="484632" cy="489204"/>
            </a:xfrm>
            <a:prstGeom prst="downArrow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700199" y="4323074"/>
              <a:ext cx="1342034" cy="369332"/>
            </a:xfrm>
            <a:prstGeom prst="rect">
              <a:avLst/>
            </a:prstGeom>
            <a:noFill/>
            <a:ln w="28575">
              <a:solidFill>
                <a:srgbClr val="00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売上</a:t>
              </a:r>
              <a:r>
                <a:rPr kumimoji="1" lang="en-US" altLang="ja-JP" dirty="0" smtClean="0"/>
                <a:t>34</a:t>
              </a:r>
              <a:r>
                <a:rPr kumimoji="1" lang="ja-JP" altLang="en-US" dirty="0" smtClean="0"/>
                <a:t>億円</a:t>
              </a:r>
              <a:endParaRPr kumimoji="1" lang="ja-JP" altLang="en-US" dirty="0"/>
            </a:p>
          </p:txBody>
        </p:sp>
      </p:grp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286523"/>
              </p:ext>
            </p:extLst>
          </p:nvPr>
        </p:nvGraphicFramePr>
        <p:xfrm>
          <a:off x="74362" y="760168"/>
          <a:ext cx="54864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KGPlot" r:id="rId3" imgW="6858000" imgH="6858000" progId="KGraph_Plot">
                  <p:embed/>
                </p:oleObj>
              </mc:Choice>
              <mc:Fallback>
                <p:oleObj name="KGPlot" r:id="rId3" imgW="6858000" imgH="68580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362" y="760168"/>
                        <a:ext cx="54864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52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応募方法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89220" y="1600200"/>
            <a:ext cx="3497580" cy="4525963"/>
          </a:xfrm>
        </p:spPr>
        <p:txBody>
          <a:bodyPr/>
          <a:lstStyle/>
          <a:p>
            <a:r>
              <a:rPr kumimoji="1" lang="en-US" altLang="ja-JP" dirty="0" smtClean="0"/>
              <a:t>70</a:t>
            </a:r>
            <a:r>
              <a:rPr kumimoji="1" lang="ja-JP" altLang="en-US" dirty="0" smtClean="0"/>
              <a:t>％以上が自由応募である。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学校推薦、教員推薦は、多くない。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学部と修士の違いも大きくない。</a:t>
            </a:r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39744"/>
              </p:ext>
            </p:extLst>
          </p:nvPr>
        </p:nvGraphicFramePr>
        <p:xfrm>
          <a:off x="0" y="1120140"/>
          <a:ext cx="54864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KGPlot" r:id="rId3" imgW="6858000" imgH="6858000" progId="KGraph_Plot">
                  <p:embed/>
                </p:oleObj>
              </mc:Choice>
              <mc:Fallback>
                <p:oleObj name="KGPlot" r:id="rId3" imgW="6858000" imgH="68580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120140"/>
                        <a:ext cx="54864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4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未内定者の割合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-91440" y="723662"/>
            <a:ext cx="5486400" cy="5486400"/>
            <a:chOff x="-91440" y="723662"/>
            <a:chExt cx="5486400" cy="5486400"/>
          </a:xfrm>
        </p:grpSpPr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0458659"/>
                </p:ext>
              </p:extLst>
            </p:nvPr>
          </p:nvGraphicFramePr>
          <p:xfrm>
            <a:off x="-91440" y="723662"/>
            <a:ext cx="5486400" cy="548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9" name="KGPlot" r:id="rId3" imgW="6858000" imgH="6858000" progId="KGraph_Plot">
                    <p:embed/>
                  </p:oleObj>
                </mc:Choice>
                <mc:Fallback>
                  <p:oleObj name="KGPlot" r:id="rId3" imgW="6858000" imgH="6858000" progId="KGraph_Plo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-91440" y="723662"/>
                          <a:ext cx="5486400" cy="548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テキスト ボックス 5"/>
            <p:cNvSpPr txBox="1"/>
            <p:nvPr/>
          </p:nvSpPr>
          <p:spPr>
            <a:xfrm>
              <a:off x="720090" y="138124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学部</a:t>
              </a:r>
              <a:endParaRPr kumimoji="1" lang="ja-JP" altLang="en-US" dirty="0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4240530" y="720090"/>
            <a:ext cx="5486400" cy="5486400"/>
            <a:chOff x="4240530" y="720090"/>
            <a:chExt cx="5486400" cy="5486400"/>
          </a:xfrm>
        </p:grpSpPr>
        <p:graphicFrame>
          <p:nvGraphicFramePr>
            <p:cNvPr id="7" name="オブジェクト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9729550"/>
                </p:ext>
              </p:extLst>
            </p:nvPr>
          </p:nvGraphicFramePr>
          <p:xfrm>
            <a:off x="4240530" y="720090"/>
            <a:ext cx="5486400" cy="548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80" name="KGPlot" r:id="rId5" imgW="6858000" imgH="6858000" progId="KGraph_Plot">
                    <p:embed/>
                  </p:oleObj>
                </mc:Choice>
                <mc:Fallback>
                  <p:oleObj name="KGPlot" r:id="rId5" imgW="6858000" imgH="6858000" progId="KGraph_Plo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240530" y="720090"/>
                          <a:ext cx="5486400" cy="548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テキスト ボックス 8"/>
            <p:cNvSpPr txBox="1"/>
            <p:nvPr/>
          </p:nvSpPr>
          <p:spPr>
            <a:xfrm>
              <a:off x="5090160" y="138124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修士</a:t>
              </a:r>
              <a:endParaRPr kumimoji="1" lang="ja-JP" altLang="en-US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173557" y="5884164"/>
            <a:ext cx="6212533" cy="484632"/>
            <a:chOff x="293447" y="5884164"/>
            <a:chExt cx="6212533" cy="484632"/>
          </a:xfrm>
        </p:grpSpPr>
        <p:sp>
          <p:nvSpPr>
            <p:cNvPr id="13" name="右矢印 12"/>
            <p:cNvSpPr/>
            <p:nvPr/>
          </p:nvSpPr>
          <p:spPr>
            <a:xfrm>
              <a:off x="293447" y="5884164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271855" y="5895647"/>
              <a:ext cx="52341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未内定者は、まだ、大きな変化はない。</a:t>
              </a:r>
              <a:endParaRPr kumimoji="1" lang="ja-JP" altLang="en-US" sz="2400" dirty="0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0" y="6488668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化学と工業　</a:t>
            </a:r>
            <a:r>
              <a:rPr lang="en-US" altLang="ja-JP" dirty="0" smtClean="0"/>
              <a:t>56(3</a:t>
            </a:r>
            <a:r>
              <a:rPr lang="en-US" altLang="ja-JP" dirty="0"/>
              <a:t>) 251 (2003)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347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就職活動開始時期希望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-171450" y="662940"/>
            <a:ext cx="5486400" cy="5486400"/>
            <a:chOff x="-171450" y="662940"/>
            <a:chExt cx="5486400" cy="5486400"/>
          </a:xfrm>
        </p:grpSpPr>
        <p:graphicFrame>
          <p:nvGraphicFramePr>
            <p:cNvPr id="5" name="オブジェクト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1397641"/>
                </p:ext>
              </p:extLst>
            </p:nvPr>
          </p:nvGraphicFramePr>
          <p:xfrm>
            <a:off x="-171450" y="662940"/>
            <a:ext cx="5486400" cy="548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97" name="KGPlot" r:id="rId3" imgW="6858000" imgH="6858000" progId="KGraph_Plot">
                    <p:embed/>
                  </p:oleObj>
                </mc:Choice>
                <mc:Fallback>
                  <p:oleObj name="KGPlot" r:id="rId3" imgW="6858000" imgH="6858000" progId="KGraph_Plo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-171450" y="662940"/>
                          <a:ext cx="5486400" cy="548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テキスト ボックス 6"/>
            <p:cNvSpPr txBox="1"/>
            <p:nvPr/>
          </p:nvSpPr>
          <p:spPr>
            <a:xfrm>
              <a:off x="834390" y="12687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学部</a:t>
              </a:r>
              <a:endParaRPr kumimoji="1" lang="ja-JP" altLang="en-US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4080510" y="662940"/>
            <a:ext cx="5486400" cy="5486400"/>
            <a:chOff x="4080510" y="662940"/>
            <a:chExt cx="5486400" cy="5486400"/>
          </a:xfrm>
        </p:grpSpPr>
        <p:graphicFrame>
          <p:nvGraphicFramePr>
            <p:cNvPr id="6" name="オブジェクト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7532324"/>
                </p:ext>
              </p:extLst>
            </p:nvPr>
          </p:nvGraphicFramePr>
          <p:xfrm>
            <a:off x="4080510" y="662940"/>
            <a:ext cx="5486400" cy="548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98" name="KGPlot" r:id="rId5" imgW="6858000" imgH="6858000" progId="KGraph_Plot">
                    <p:embed/>
                  </p:oleObj>
                </mc:Choice>
                <mc:Fallback>
                  <p:oleObj name="KGPlot" r:id="rId5" imgW="6858000" imgH="6858000" progId="KGraph_Plo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080510" y="662940"/>
                          <a:ext cx="5486400" cy="548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テキスト ボックス 7"/>
            <p:cNvSpPr txBox="1"/>
            <p:nvPr/>
          </p:nvSpPr>
          <p:spPr>
            <a:xfrm>
              <a:off x="5090160" y="12687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修士</a:t>
              </a:r>
              <a:endParaRPr kumimoji="1" lang="ja-JP" altLang="en-US" dirty="0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173557" y="5884164"/>
            <a:ext cx="6435351" cy="484632"/>
            <a:chOff x="293447" y="5884164"/>
            <a:chExt cx="6435351" cy="484632"/>
          </a:xfrm>
        </p:grpSpPr>
        <p:sp>
          <p:nvSpPr>
            <p:cNvPr id="12" name="右矢印 11"/>
            <p:cNvSpPr/>
            <p:nvPr/>
          </p:nvSpPr>
          <p:spPr>
            <a:xfrm>
              <a:off x="293447" y="5884164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271855" y="5895647"/>
              <a:ext cx="5456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就職開始時期の希望は変化していない。</a:t>
              </a:r>
              <a:endParaRPr kumimoji="1" lang="ja-JP" altLang="en-US" sz="2400" dirty="0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0" y="6488668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化学と工業　</a:t>
            </a:r>
            <a:r>
              <a:rPr lang="en-US" altLang="ja-JP" dirty="0" smtClean="0"/>
              <a:t>56(3</a:t>
            </a:r>
            <a:r>
              <a:rPr lang="en-US" altLang="ja-JP" dirty="0"/>
              <a:t>) 251 (2003)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415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勉学への影響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89220" y="1600200"/>
            <a:ext cx="3497580" cy="4525963"/>
          </a:xfrm>
        </p:spPr>
        <p:txBody>
          <a:bodyPr/>
          <a:lstStyle/>
          <a:p>
            <a:r>
              <a:rPr lang="ja-JP" altLang="en-US" dirty="0"/>
              <a:t>ガイダンス</a:t>
            </a:r>
            <a:endParaRPr kumimoji="1" lang="en-US" altLang="ja-JP" dirty="0" smtClean="0"/>
          </a:p>
          <a:p>
            <a:r>
              <a:rPr lang="ja-JP" altLang="en-US" dirty="0" smtClean="0"/>
              <a:t>面接</a:t>
            </a:r>
            <a:endParaRPr lang="en-US" altLang="ja-JP" dirty="0" smtClean="0"/>
          </a:p>
          <a:p>
            <a:r>
              <a:rPr kumimoji="1" lang="ja-JP" altLang="en-US" dirty="0" smtClean="0"/>
              <a:t>カウンセリング</a:t>
            </a:r>
            <a:endParaRPr kumimoji="1" lang="en-US" altLang="ja-JP" dirty="0" smtClean="0"/>
          </a:p>
          <a:p>
            <a:r>
              <a:rPr lang="en-US" altLang="ja-JP" dirty="0" smtClean="0"/>
              <a:t>OB</a:t>
            </a:r>
            <a:r>
              <a:rPr lang="ja-JP" altLang="en-US" dirty="0" smtClean="0"/>
              <a:t>・</a:t>
            </a:r>
            <a:r>
              <a:rPr lang="en-US" altLang="ja-JP" dirty="0" smtClean="0"/>
              <a:t>OG</a:t>
            </a:r>
            <a:r>
              <a:rPr lang="ja-JP" altLang="en-US" dirty="0" smtClean="0"/>
              <a:t>の説明会</a:t>
            </a:r>
            <a:endParaRPr lang="en-US" altLang="ja-JP" dirty="0" smtClean="0"/>
          </a:p>
          <a:p>
            <a:r>
              <a:rPr lang="ja-JP" altLang="en-US" dirty="0" smtClean="0"/>
              <a:t>インターンシップ</a:t>
            </a:r>
            <a:endParaRPr lang="en-US" altLang="ja-JP" dirty="0" smtClean="0"/>
          </a:p>
          <a:p>
            <a:pPr lvl="3"/>
            <a:endParaRPr lang="en-US" altLang="ja-JP" dirty="0"/>
          </a:p>
          <a:p>
            <a:r>
              <a:rPr kumimoji="1" lang="ja-JP" altLang="en-US" dirty="0" smtClean="0"/>
              <a:t>研究室での個別対応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720066"/>
              </p:ext>
            </p:extLst>
          </p:nvPr>
        </p:nvGraphicFramePr>
        <p:xfrm>
          <a:off x="0" y="560070"/>
          <a:ext cx="54864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2" name="KGPlot" r:id="rId3" imgW="6858000" imgH="6858000" progId="KGraph_Plot">
                  <p:embed/>
                </p:oleObj>
              </mc:Choice>
              <mc:Fallback>
                <p:oleObj name="KGPlot" r:id="rId3" imgW="6858000" imgH="68580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60070"/>
                        <a:ext cx="54864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0" y="6488668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化学と工業　</a:t>
            </a:r>
            <a:r>
              <a:rPr lang="en-US" altLang="ja-JP" dirty="0" smtClean="0"/>
              <a:t>56(3</a:t>
            </a:r>
            <a:r>
              <a:rPr lang="en-US" altLang="ja-JP" dirty="0"/>
              <a:t>) 251 (2003)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173557" y="5884164"/>
            <a:ext cx="8052781" cy="484632"/>
            <a:chOff x="293447" y="5884164"/>
            <a:chExt cx="8052781" cy="484632"/>
          </a:xfrm>
        </p:grpSpPr>
        <p:sp>
          <p:nvSpPr>
            <p:cNvPr id="8" name="右矢印 7"/>
            <p:cNvSpPr/>
            <p:nvPr/>
          </p:nvSpPr>
          <p:spPr>
            <a:xfrm>
              <a:off x="293447" y="5884164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271855" y="5895647"/>
              <a:ext cx="707437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個々の事例に対して、一般的な対応では限界がある。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387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アウトライン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日本の人件費変化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国税庁のデータ分析</a:t>
            </a:r>
            <a:endParaRPr lang="en-US" altLang="ja-JP" dirty="0" smtClean="0"/>
          </a:p>
          <a:p>
            <a:pPr lvl="5"/>
            <a:endParaRPr lang="en-US" altLang="ja-JP" dirty="0"/>
          </a:p>
          <a:p>
            <a:r>
              <a:rPr kumimoji="1" lang="ja-JP" altLang="en-US" dirty="0" smtClean="0"/>
              <a:t>就職状況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朝日</a:t>
            </a:r>
            <a:r>
              <a:rPr lang="ja-JP" altLang="en-US" dirty="0" smtClean="0"/>
              <a:t>新聞の記事分析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厚生労働省のデータ分析</a:t>
            </a:r>
            <a:endParaRPr kumimoji="1" lang="en-US" altLang="ja-JP" dirty="0" smtClean="0"/>
          </a:p>
          <a:p>
            <a:pPr lvl="4"/>
            <a:endParaRPr lang="en-US" altLang="ja-JP" dirty="0"/>
          </a:p>
          <a:p>
            <a:r>
              <a:rPr kumimoji="1" lang="ja-JP" altLang="en-US" dirty="0" smtClean="0"/>
              <a:t>アンケート報告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化学と</a:t>
            </a:r>
            <a:r>
              <a:rPr lang="ja-JP" altLang="en-US" dirty="0" smtClean="0"/>
              <a:t>工業</a:t>
            </a:r>
            <a:r>
              <a:rPr lang="en-US" altLang="ja-JP" dirty="0" smtClean="0"/>
              <a:t>56</a:t>
            </a:r>
            <a:r>
              <a:rPr lang="ja-JP" altLang="en-US" dirty="0" smtClean="0"/>
              <a:t>巻</a:t>
            </a:r>
            <a:r>
              <a:rPr lang="en-US" altLang="ja-JP" dirty="0" smtClean="0"/>
              <a:t>(2003)</a:t>
            </a:r>
            <a:r>
              <a:rPr lang="ja-JP" altLang="en-US" dirty="0" smtClean="0"/>
              <a:t>との比較</a:t>
            </a:r>
            <a:endParaRPr kumimoji="1" lang="en-US" altLang="ja-JP" dirty="0" smtClean="0"/>
          </a:p>
          <a:p>
            <a:pPr lvl="3"/>
            <a:endParaRPr lang="en-US" altLang="ja-JP" dirty="0"/>
          </a:p>
          <a:p>
            <a:r>
              <a:rPr kumimoji="1" lang="ja-JP" altLang="en-US" dirty="0" smtClean="0"/>
              <a:t>まとめ＆問題提起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64599" y="6062527"/>
            <a:ext cx="50145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本講演内容は、野村個人の意見であり、所属機関</a:t>
            </a:r>
            <a:endParaRPr kumimoji="1" lang="en-US" altLang="ja-JP" dirty="0" smtClean="0"/>
          </a:p>
          <a:p>
            <a:r>
              <a:rPr kumimoji="1" lang="ja-JP" altLang="en-US" dirty="0" smtClean="0"/>
              <a:t>の意見を代表するものではありません。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129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日本大学応用分子化学科の取り組み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月に、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年生および修士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年生を対象に化学関連企業のセミナーを実施している。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11</a:t>
            </a:r>
            <a:r>
              <a:rPr lang="ja-JP" altLang="en-US" dirty="0" smtClean="0"/>
              <a:t>月に、</a:t>
            </a:r>
            <a:r>
              <a:rPr lang="en-US" altLang="ja-JP" dirty="0" smtClean="0"/>
              <a:t>OB</a:t>
            </a:r>
            <a:r>
              <a:rPr lang="ja-JP" altLang="en-US" dirty="0" smtClean="0"/>
              <a:t>・</a:t>
            </a:r>
            <a:r>
              <a:rPr lang="en-US" altLang="ja-JP" dirty="0" smtClean="0"/>
              <a:t>OG</a:t>
            </a:r>
            <a:r>
              <a:rPr lang="ja-JP" altLang="en-US" dirty="0" smtClean="0"/>
              <a:t>との交流会を実施している。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/>
              <a:t>学科独自</a:t>
            </a:r>
            <a:r>
              <a:rPr kumimoji="1" lang="ja-JP" altLang="en-US" dirty="0" smtClean="0"/>
              <a:t>の就職資料室があり、求人情報、</a:t>
            </a:r>
            <a:r>
              <a:rPr kumimoji="1" lang="en-US" altLang="ja-JP" dirty="0" smtClean="0"/>
              <a:t>OB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OG</a:t>
            </a:r>
            <a:r>
              <a:rPr kumimoji="1" lang="ja-JP" altLang="en-US" dirty="0" smtClean="0"/>
              <a:t>の就職活動記録が保管されている。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64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アンケート結果～まとめ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就職開始時期は、</a:t>
            </a:r>
            <a:r>
              <a:rPr lang="en-US" altLang="ja-JP" dirty="0" smtClean="0"/>
              <a:t>3</a:t>
            </a:r>
            <a:r>
              <a:rPr lang="ja-JP" altLang="en-US" dirty="0" smtClean="0"/>
              <a:t>ヶ月ほど早くなっている。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通常の活動で約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ヶ月、就職</a:t>
            </a:r>
            <a:r>
              <a:rPr lang="ja-JP" altLang="en-US" dirty="0"/>
              <a:t>活動</a:t>
            </a:r>
            <a:r>
              <a:rPr lang="ja-JP" altLang="en-US" dirty="0" smtClean="0"/>
              <a:t>を行っている。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7</a:t>
            </a:r>
            <a:r>
              <a:rPr lang="ja-JP" altLang="en-US" dirty="0" smtClean="0"/>
              <a:t>割以上が自由応募である。</a:t>
            </a:r>
            <a:endParaRPr lang="en-US" altLang="ja-JP" dirty="0" smtClean="0"/>
          </a:p>
          <a:p>
            <a:pPr lvl="5"/>
            <a:endParaRPr kumimoji="1" lang="en-US" altLang="ja-JP" dirty="0"/>
          </a:p>
          <a:p>
            <a:r>
              <a:rPr kumimoji="1" lang="ja-JP" altLang="en-US" dirty="0" smtClean="0"/>
              <a:t>エントリーから内定が出るまでの時間は倍になっている。</a:t>
            </a:r>
            <a:endParaRPr kumimoji="1" lang="en-US" altLang="ja-JP" dirty="0" smtClean="0"/>
          </a:p>
          <a:p>
            <a:pPr lvl="4"/>
            <a:endParaRPr lang="en-US" altLang="ja-JP" dirty="0"/>
          </a:p>
          <a:p>
            <a:r>
              <a:rPr kumimoji="1" lang="ja-JP" altLang="en-US" dirty="0" smtClean="0"/>
              <a:t>未内定者数は、それほど変化していない。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厚生</a:t>
            </a:r>
            <a:r>
              <a:rPr lang="ja-JP" altLang="en-US" dirty="0" smtClean="0"/>
              <a:t>労働省のデータと対応→上記も精度がある。</a:t>
            </a:r>
            <a:endParaRPr kumimoji="1" lang="en-US" altLang="ja-JP" dirty="0" smtClean="0"/>
          </a:p>
          <a:p>
            <a:pPr lvl="6"/>
            <a:endParaRPr lang="en-US" altLang="ja-JP" dirty="0"/>
          </a:p>
          <a:p>
            <a:r>
              <a:rPr kumimoji="1" lang="ja-JP" altLang="en-US" dirty="0" smtClean="0"/>
              <a:t>就職活動開始時期の希望は、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月以降が多い。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933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国立大学の動き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80660" y="1600200"/>
            <a:ext cx="3406139" cy="4525963"/>
          </a:xfrm>
        </p:spPr>
        <p:txBody>
          <a:bodyPr/>
          <a:lstStyle/>
          <a:p>
            <a:r>
              <a:rPr kumimoji="1" lang="ja-JP" altLang="en-US" dirty="0" smtClean="0"/>
              <a:t>エントリーを含め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月以降となるよう求めている。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複数企業の内定を得ないように指導。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6488668"/>
            <a:ext cx="5509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http://www.chemsys.t.u-tokyo.ac.jp/announcement.pdf</a:t>
            </a:r>
            <a:endParaRPr lang="ja-JP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1211580"/>
            <a:ext cx="5130159" cy="5047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14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経団連の動き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/>
              <a:t>大学卒業予定者・大学院修士課程修了予定者等の採用選考に</a:t>
            </a:r>
            <a:r>
              <a:rPr lang="ja-JP" altLang="en-US" dirty="0" smtClean="0"/>
              <a:t>関する企業</a:t>
            </a:r>
            <a:r>
              <a:rPr lang="ja-JP" altLang="en-US" dirty="0"/>
              <a:t>の倫理</a:t>
            </a:r>
            <a:r>
              <a:rPr lang="ja-JP" altLang="en-US" dirty="0" smtClean="0"/>
              <a:t>憲章</a:t>
            </a:r>
            <a:endParaRPr lang="en-US" altLang="ja-JP" dirty="0" smtClean="0"/>
          </a:p>
          <a:p>
            <a:pPr lvl="5"/>
            <a:endParaRPr lang="en-US" altLang="ja-JP" dirty="0"/>
          </a:p>
          <a:p>
            <a:r>
              <a:rPr lang="ja-JP" altLang="en-US" dirty="0"/>
              <a:t>１．正常な学校教育と</a:t>
            </a:r>
            <a:r>
              <a:rPr lang="ja-JP" altLang="en-US" dirty="0" smtClean="0"/>
              <a:t>学習環境の確保</a:t>
            </a:r>
            <a:endParaRPr lang="ja-JP" altLang="en-US" dirty="0"/>
          </a:p>
          <a:p>
            <a:r>
              <a:rPr lang="ja-JP" altLang="en-US" dirty="0"/>
              <a:t>２．選考活動早期開始の</a:t>
            </a:r>
            <a:r>
              <a:rPr lang="ja-JP" altLang="en-US" dirty="0" smtClean="0"/>
              <a:t>自粛</a:t>
            </a:r>
            <a:endParaRPr lang="ja-JP" altLang="en-US" dirty="0"/>
          </a:p>
          <a:p>
            <a:r>
              <a:rPr lang="ja-JP" altLang="en-US" dirty="0"/>
              <a:t>３．公平・公正な採用の</a:t>
            </a:r>
            <a:r>
              <a:rPr lang="ja-JP" altLang="en-US" dirty="0" smtClean="0"/>
              <a:t>徹底</a:t>
            </a:r>
            <a:endParaRPr lang="ja-JP" altLang="en-US" dirty="0"/>
          </a:p>
          <a:p>
            <a:r>
              <a:rPr lang="ja-JP" altLang="en-US" dirty="0"/>
              <a:t>４．情報の</a:t>
            </a:r>
            <a:r>
              <a:rPr lang="ja-JP" altLang="en-US" dirty="0" smtClean="0"/>
              <a:t>公開</a:t>
            </a:r>
            <a:endParaRPr lang="ja-JP" altLang="en-US" dirty="0"/>
          </a:p>
          <a:p>
            <a:r>
              <a:rPr lang="ja-JP" altLang="en-US" dirty="0"/>
              <a:t>５．広報活動であることの</a:t>
            </a:r>
            <a:r>
              <a:rPr lang="ja-JP" altLang="en-US" dirty="0" smtClean="0"/>
              <a:t>明示</a:t>
            </a:r>
            <a:endParaRPr lang="ja-JP" altLang="en-US" dirty="0"/>
          </a:p>
          <a:p>
            <a:r>
              <a:rPr lang="ja-JP" altLang="en-US" dirty="0"/>
              <a:t>６．採用内定日の</a:t>
            </a:r>
            <a:r>
              <a:rPr lang="ja-JP" altLang="en-US" dirty="0" smtClean="0"/>
              <a:t>遵守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正式</a:t>
            </a:r>
            <a:r>
              <a:rPr lang="ja-JP" altLang="en-US" dirty="0"/>
              <a:t>な内定日は、</a:t>
            </a:r>
            <a:r>
              <a:rPr lang="en-US" altLang="ja-JP" dirty="0"/>
              <a:t>10</a:t>
            </a:r>
            <a:r>
              <a:rPr lang="ja-JP" altLang="en-US" dirty="0"/>
              <a:t>月</a:t>
            </a:r>
            <a:r>
              <a:rPr lang="en-US" altLang="ja-JP" dirty="0"/>
              <a:t>1</a:t>
            </a:r>
            <a:r>
              <a:rPr lang="ja-JP" altLang="en-US" dirty="0"/>
              <a:t>日以降とする。</a:t>
            </a:r>
          </a:p>
          <a:p>
            <a:endParaRPr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6488668"/>
            <a:ext cx="612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u="sng" dirty="0"/>
              <a:t>http://www.keidanren.or.jp/japanese/policy/2009/087.html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14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倫理</a:t>
            </a:r>
            <a:r>
              <a:rPr lang="ja-JP" altLang="en-US" dirty="0" smtClean="0"/>
              <a:t>憲章の問題点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 smtClean="0"/>
              <a:t>採用</a:t>
            </a:r>
            <a:r>
              <a:rPr lang="ja-JP" altLang="ja-JP" dirty="0"/>
              <a:t>選考活動は</a:t>
            </a:r>
            <a:r>
              <a:rPr lang="ja-JP" altLang="ja-JP" dirty="0" smtClean="0"/>
              <a:t>、</a:t>
            </a:r>
            <a:r>
              <a:rPr lang="ja-JP" altLang="en-US" dirty="0" smtClean="0"/>
              <a:t>「</a:t>
            </a:r>
            <a:r>
              <a:rPr lang="ja-JP" altLang="ja-JP" dirty="0" smtClean="0"/>
              <a:t>広報活動</a:t>
            </a:r>
            <a:r>
              <a:rPr lang="ja-JP" altLang="en-US" dirty="0" smtClean="0"/>
              <a:t>」</a:t>
            </a:r>
            <a:r>
              <a:rPr lang="ja-JP" altLang="ja-JP" dirty="0" smtClean="0"/>
              <a:t>と</a:t>
            </a:r>
            <a:r>
              <a:rPr lang="ja-JP" altLang="en-US" dirty="0" smtClean="0"/>
              <a:t>「</a:t>
            </a:r>
            <a:r>
              <a:rPr lang="ja-JP" altLang="ja-JP" dirty="0" smtClean="0"/>
              <a:t>選考活動</a:t>
            </a:r>
            <a:r>
              <a:rPr lang="ja-JP" altLang="en-US" dirty="0" smtClean="0"/>
              <a:t>」である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pPr lvl="4"/>
            <a:endParaRPr lang="en-US" altLang="ja-JP" dirty="0"/>
          </a:p>
          <a:p>
            <a:r>
              <a:rPr lang="ja-JP" altLang="ja-JP" dirty="0"/>
              <a:t>「実質的な選考活動」と</a:t>
            </a:r>
            <a:r>
              <a:rPr lang="ja-JP" altLang="ja-JP" dirty="0" smtClean="0"/>
              <a:t>は</a:t>
            </a:r>
            <a:r>
              <a:rPr lang="ja-JP" altLang="en-US" dirty="0" smtClean="0"/>
              <a:t>、「選考</a:t>
            </a:r>
            <a:r>
              <a:rPr lang="ja-JP" altLang="en-US" dirty="0"/>
              <a:t>の意思をもって学生の順位付けまたは選抜を行う</a:t>
            </a:r>
            <a:r>
              <a:rPr lang="ja-JP" altLang="en-US" dirty="0" smtClean="0"/>
              <a:t>もの」、「当該</a:t>
            </a:r>
            <a:r>
              <a:rPr lang="ja-JP" altLang="en-US" dirty="0"/>
              <a:t>活動に参加しない</a:t>
            </a:r>
            <a:r>
              <a:rPr lang="ja-JP" altLang="en-US" dirty="0" smtClean="0"/>
              <a:t>と次</a:t>
            </a:r>
            <a:r>
              <a:rPr lang="ja-JP" altLang="en-US" dirty="0"/>
              <a:t>のステップに進めない</a:t>
            </a:r>
            <a:r>
              <a:rPr lang="ja-JP" altLang="en-US" dirty="0" smtClean="0"/>
              <a:t>もの」を</a:t>
            </a:r>
            <a:r>
              <a:rPr lang="ja-JP" altLang="en-US" dirty="0"/>
              <a:t>言う。</a:t>
            </a:r>
            <a:endParaRPr lang="ja-JP" altLang="ja-JP" dirty="0"/>
          </a:p>
          <a:p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813637" y="5334061"/>
            <a:ext cx="4405221" cy="1200329"/>
            <a:chOff x="293447" y="5895647"/>
            <a:chExt cx="5544934" cy="419917"/>
          </a:xfrm>
        </p:grpSpPr>
        <p:sp>
          <p:nvSpPr>
            <p:cNvPr id="5" name="右矢印 4"/>
            <p:cNvSpPr/>
            <p:nvPr/>
          </p:nvSpPr>
          <p:spPr>
            <a:xfrm>
              <a:off x="293447" y="6004921"/>
              <a:ext cx="978408" cy="2159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271855" y="5895647"/>
              <a:ext cx="4566526" cy="41991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罰則規定がない。</a:t>
              </a:r>
              <a:endParaRPr kumimoji="1" lang="en-US" altLang="ja-JP" sz="2400" dirty="0" smtClean="0"/>
            </a:p>
            <a:p>
              <a:r>
                <a:rPr kumimoji="1" lang="ja-JP" altLang="en-US" sz="2400" dirty="0" smtClean="0"/>
                <a:t>参加企業が限られている。</a:t>
              </a:r>
              <a:endParaRPr kumimoji="1" lang="en-US" altLang="ja-JP" sz="2400" dirty="0" smtClean="0"/>
            </a:p>
            <a:p>
              <a:r>
                <a:rPr kumimoji="1" lang="ja-JP" altLang="en-US" sz="2400" dirty="0" smtClean="0"/>
                <a:t>抜け穴がある。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539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まとめ＆問題提起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早期化の問題点は、長期化にある。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経団連の倫理憲章は、長期化を促進している？</a:t>
            </a:r>
            <a:endParaRPr lang="en-US" altLang="ja-JP" dirty="0" smtClean="0"/>
          </a:p>
          <a:p>
            <a:pPr lvl="2"/>
            <a:r>
              <a:rPr lang="ja-JP" altLang="en-US" dirty="0"/>
              <a:t>制限する</a:t>
            </a:r>
            <a:r>
              <a:rPr lang="ja-JP" altLang="en-US" dirty="0" smtClean="0"/>
              <a:t>なら、説明会や面接の時間？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ネットによるエントリー数の増大は、企業、大学双方にデメリットがある？</a:t>
            </a:r>
            <a:endParaRPr lang="en-US" altLang="ja-JP" dirty="0" smtClean="0"/>
          </a:p>
          <a:p>
            <a:pPr lvl="1"/>
            <a:r>
              <a:rPr lang="ja-JP" altLang="en-US" dirty="0"/>
              <a:t>大学</a:t>
            </a:r>
            <a:r>
              <a:rPr lang="ja-JP" altLang="en-US" dirty="0" smtClean="0"/>
              <a:t>の教育とは何か？</a:t>
            </a:r>
            <a:endParaRPr lang="en-US" altLang="ja-JP" dirty="0" smtClean="0"/>
          </a:p>
          <a:p>
            <a:pPr lvl="7"/>
            <a:endParaRPr lang="en-US" altLang="ja-JP" dirty="0"/>
          </a:p>
          <a:p>
            <a:r>
              <a:rPr lang="ja-JP" altLang="en-US" dirty="0"/>
              <a:t>就職</a:t>
            </a:r>
            <a:r>
              <a:rPr lang="ja-JP" altLang="en-US" dirty="0" smtClean="0"/>
              <a:t>に苦戦する学生に対して、有効なシステムはあるのか？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多くの大学が、個別対応している。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日本人の年収変化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51230" y="1600200"/>
            <a:ext cx="3235569" cy="4525963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日本人の平均年収は、</a:t>
            </a:r>
            <a:r>
              <a:rPr kumimoji="1" lang="en-US" altLang="ja-JP" dirty="0" smtClean="0"/>
              <a:t>1995</a:t>
            </a:r>
            <a:r>
              <a:rPr kumimoji="1" lang="ja-JP" altLang="en-US" dirty="0" smtClean="0"/>
              <a:t>年頃にピークを迎えている。</a:t>
            </a:r>
            <a:endParaRPr kumimoji="1" lang="en-US" altLang="ja-JP" dirty="0" smtClean="0"/>
          </a:p>
          <a:p>
            <a:pPr lvl="3"/>
            <a:endParaRPr lang="en-US" altLang="ja-JP" dirty="0"/>
          </a:p>
          <a:p>
            <a:r>
              <a:rPr kumimoji="1" lang="ja-JP" altLang="en-US" dirty="0" smtClean="0"/>
              <a:t>年収分布は大きくなっている。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とはいえ</a:t>
            </a:r>
            <a:r>
              <a:rPr lang="ja-JP" altLang="en-US" dirty="0" smtClean="0"/>
              <a:t>、まだ分布は、世界最低レベルである。</a:t>
            </a:r>
            <a:endParaRPr kumimoji="1" lang="en-US" altLang="ja-JP" dirty="0" smtClean="0"/>
          </a:p>
          <a:p>
            <a:pPr lvl="3"/>
            <a:endParaRPr lang="en-US" altLang="ja-JP" dirty="0"/>
          </a:p>
          <a:p>
            <a:r>
              <a:rPr kumimoji="1" lang="ja-JP" altLang="en-US" dirty="0" smtClean="0"/>
              <a:t>日本から仕事がなくなっている。</a:t>
            </a:r>
            <a:endParaRPr kumimoji="1" lang="ja-JP" alt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39727"/>
              </p:ext>
            </p:extLst>
          </p:nvPr>
        </p:nvGraphicFramePr>
        <p:xfrm>
          <a:off x="84144" y="622258"/>
          <a:ext cx="5487988" cy="548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KGPlot" r:id="rId3" imgW="6858000" imgH="6858000" progId="KGraph_Plot">
                  <p:embed/>
                </p:oleObj>
              </mc:Choice>
              <mc:Fallback>
                <p:oleObj name="KGPlot" r:id="rId3" imgW="6858000" imgH="68580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44" y="622258"/>
                        <a:ext cx="5487988" cy="548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8452" y="6519446"/>
            <a:ext cx="59293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http://www.nta.go.jp/kohyo/tokei/kokuzeicho/jikeiretsu/01_02.htm</a:t>
            </a:r>
            <a:endParaRPr lang="ja-JP" altLang="en-US" sz="1600" dirty="0"/>
          </a:p>
        </p:txBody>
      </p:sp>
      <p:sp>
        <p:nvSpPr>
          <p:cNvPr id="6" name="正方形/長方形 5"/>
          <p:cNvSpPr/>
          <p:nvPr/>
        </p:nvSpPr>
        <p:spPr>
          <a:xfrm>
            <a:off x="8452" y="6204100"/>
            <a:ext cx="3785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http://ja.wikipedia.org/wiki/</a:t>
            </a:r>
            <a:r>
              <a:rPr lang="ja-JP" altLang="en-US" sz="1600" dirty="0" smtClean="0"/>
              <a:t>高度経済成長</a:t>
            </a:r>
            <a:endParaRPr lang="ja-JP" altLang="en-US" sz="16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1467107" y="1723003"/>
            <a:ext cx="1101600" cy="3657600"/>
            <a:chOff x="1467107" y="2100853"/>
            <a:chExt cx="1101600" cy="3657600"/>
          </a:xfrm>
        </p:grpSpPr>
        <p:sp>
          <p:nvSpPr>
            <p:cNvPr id="7" name="正方形/長方形 6"/>
            <p:cNvSpPr/>
            <p:nvPr/>
          </p:nvSpPr>
          <p:spPr>
            <a:xfrm>
              <a:off x="1467107" y="2100853"/>
              <a:ext cx="1101600" cy="3657600"/>
            </a:xfrm>
            <a:prstGeom prst="rect">
              <a:avLst/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677660" y="2183980"/>
              <a:ext cx="6463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高度</a:t>
              </a:r>
              <a:endParaRPr kumimoji="1" lang="en-US" altLang="ja-JP" dirty="0" smtClean="0"/>
            </a:p>
            <a:p>
              <a:r>
                <a:rPr kumimoji="1" lang="ja-JP" altLang="en-US" dirty="0" smtClean="0"/>
                <a:t>経済</a:t>
              </a:r>
              <a:endParaRPr kumimoji="1" lang="en-US" altLang="ja-JP" dirty="0" smtClean="0"/>
            </a:p>
            <a:p>
              <a:r>
                <a:rPr kumimoji="1" lang="ja-JP" altLang="en-US" dirty="0" smtClean="0"/>
                <a:t>成長</a:t>
              </a:r>
              <a:endParaRPr kumimoji="1" lang="ja-JP" altLang="en-US" dirty="0"/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4285149" y="1723003"/>
            <a:ext cx="533035" cy="3657600"/>
          </a:xfrm>
          <a:prstGeom prst="rect">
            <a:avLst/>
          </a:prstGeom>
          <a:solidFill>
            <a:srgbClr val="FF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7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一人あたりの人件費変化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half" idx="2"/>
          </p:nvPr>
        </p:nvSpPr>
        <p:spPr>
          <a:xfrm>
            <a:off x="5345430" y="1600200"/>
            <a:ext cx="3432810" cy="4525963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/>
              <a:t>売上</a:t>
            </a:r>
            <a:r>
              <a:rPr lang="ja-JP" altLang="en-US" dirty="0" smtClean="0"/>
              <a:t>が減少しても人件費の総額の変化は小さい。</a:t>
            </a:r>
            <a:endParaRPr lang="en-US" altLang="ja-JP" dirty="0" smtClean="0"/>
          </a:p>
          <a:p>
            <a:pPr lvl="3"/>
            <a:endParaRPr kumimoji="1" lang="en-US" altLang="ja-JP" dirty="0"/>
          </a:p>
          <a:p>
            <a:r>
              <a:rPr lang="ja-JP" altLang="en-US" dirty="0" smtClean="0"/>
              <a:t>年収低下には構造的な問題がある。</a:t>
            </a:r>
            <a:endParaRPr lang="en-US" altLang="ja-JP" dirty="0" smtClean="0"/>
          </a:p>
          <a:p>
            <a:pPr lvl="3"/>
            <a:endParaRPr kumimoji="1" lang="en-US" altLang="ja-JP" dirty="0"/>
          </a:p>
          <a:p>
            <a:r>
              <a:rPr lang="ja-JP" altLang="en-US" dirty="0"/>
              <a:t>人件費</a:t>
            </a:r>
            <a:r>
              <a:rPr lang="ja-JP" altLang="en-US" dirty="0" smtClean="0"/>
              <a:t>の総額は、雇用の人数で調整している？</a:t>
            </a:r>
            <a:endParaRPr lang="en-US" altLang="ja-JP" dirty="0" smtClean="0"/>
          </a:p>
          <a:p>
            <a:pPr lvl="4"/>
            <a:endParaRPr kumimoji="1" lang="en-US" altLang="ja-JP" dirty="0"/>
          </a:p>
          <a:p>
            <a:r>
              <a:rPr lang="ja-JP" altLang="en-US" dirty="0" smtClean="0"/>
              <a:t>売上の増加が見込めないと正社員は雇いにくい？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6488668"/>
            <a:ext cx="3662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http://www.mof.go.jp/ssc/kekka.htm</a:t>
            </a:r>
            <a:endParaRPr lang="ja-JP" altLang="en-US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471517"/>
              </p:ext>
            </p:extLst>
          </p:nvPr>
        </p:nvGraphicFramePr>
        <p:xfrm>
          <a:off x="179859" y="674021"/>
          <a:ext cx="54864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KGPlot" r:id="rId3" imgW="6858000" imgH="6858000" progId="KGraph_Plot">
                  <p:embed/>
                </p:oleObj>
              </mc:Choice>
              <mc:Fallback>
                <p:oleObj name="KGPlot" r:id="rId3" imgW="6858000" imgH="68580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59" y="674021"/>
                        <a:ext cx="54864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967544" y="5890556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売上：総額</a:t>
            </a:r>
            <a:endParaRPr kumimoji="1" lang="en-US" altLang="ja-JP" dirty="0" smtClean="0"/>
          </a:p>
          <a:p>
            <a:r>
              <a:rPr lang="ja-JP" altLang="en-US" dirty="0" smtClean="0"/>
              <a:t>人件費：総額</a:t>
            </a:r>
            <a:endParaRPr lang="en-US" altLang="ja-JP" dirty="0" smtClean="0"/>
          </a:p>
          <a:p>
            <a:r>
              <a:rPr kumimoji="1" lang="ja-JP" altLang="en-US" dirty="0" smtClean="0"/>
              <a:t>給与：一人当たり</a:t>
            </a:r>
            <a:endParaRPr kumimoji="1" lang="ja-JP" altLang="en-US" dirty="0"/>
          </a:p>
        </p:txBody>
      </p:sp>
      <p:sp>
        <p:nvSpPr>
          <p:cNvPr id="6" name="右矢印 5"/>
          <p:cNvSpPr/>
          <p:nvPr/>
        </p:nvSpPr>
        <p:spPr>
          <a:xfrm rot="1200000">
            <a:off x="1349189" y="3604879"/>
            <a:ext cx="3591499" cy="319489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92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2011</a:t>
            </a:r>
            <a:r>
              <a:rPr lang="ja-JP" altLang="en-US" dirty="0" smtClean="0"/>
              <a:t>年の採用</a:t>
            </a:r>
            <a:r>
              <a:rPr lang="ja-JP" altLang="en-US" dirty="0"/>
              <a:t>計画</a:t>
            </a:r>
            <a:endParaRPr kumimoji="1" lang="ja-JP" altLang="en-US" dirty="0"/>
          </a:p>
        </p:txBody>
      </p:sp>
      <p:pic>
        <p:nvPicPr>
          <p:cNvPr id="4" name="コンテンツ プレースホルダ 3" descr="新聞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8998" y="1600200"/>
            <a:ext cx="7066003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832942" y="5595195"/>
            <a:ext cx="581441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そういえば、去年も同じ様な記事があった！</a:t>
            </a:r>
            <a:endParaRPr kumimoji="1" lang="ja-JP" altLang="en-US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6488668"/>
            <a:ext cx="2735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2010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</a:t>
            </a:r>
            <a:r>
              <a:rPr lang="en-US" altLang="ja-JP" dirty="0"/>
              <a:t>28</a:t>
            </a:r>
            <a:r>
              <a:rPr lang="ja-JP" altLang="en-US" dirty="0"/>
              <a:t>日：朝日新聞</a:t>
            </a:r>
          </a:p>
        </p:txBody>
      </p:sp>
    </p:spTree>
    <p:extLst>
      <p:ext uri="{BB962C8B-B14F-4D97-AF65-F5344CB8AC3E}">
        <p14:creationId xmlns:p14="http://schemas.microsoft.com/office/powerpoint/2010/main" val="20099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年度の予定は？</a:t>
            </a:r>
            <a:endParaRPr kumimoji="1" lang="ja-JP" altLang="en-US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752975" y="1294199"/>
          <a:ext cx="4391025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KGPlot" r:id="rId3" imgW="6858000" imgH="6858000" progId="KGraph_Plot">
                  <p:embed/>
                </p:oleObj>
              </mc:Choice>
              <mc:Fallback>
                <p:oleObj name="KGPlot" r:id="rId3" imgW="6858000" imgH="68580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1294199"/>
                        <a:ext cx="4391025" cy="439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89868" y="1298602"/>
          <a:ext cx="4391025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KGPlot" r:id="rId5" imgW="6858000" imgH="6858000" progId="KGraph_Plot">
                  <p:embed/>
                </p:oleObj>
              </mc:Choice>
              <mc:Fallback>
                <p:oleObj name="KGPlot" r:id="rId5" imgW="6858000" imgH="68580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68" y="1298602"/>
                        <a:ext cx="4391025" cy="439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下矢印 17"/>
          <p:cNvSpPr/>
          <p:nvPr/>
        </p:nvSpPr>
        <p:spPr>
          <a:xfrm rot="18900000" flipH="1">
            <a:off x="2612572" y="2504994"/>
            <a:ext cx="530198" cy="1790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6823" y="5747657"/>
            <a:ext cx="7047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全体として</a:t>
            </a:r>
            <a:r>
              <a:rPr kumimoji="1" lang="en-US" altLang="ja-JP" sz="2400" dirty="0" smtClean="0"/>
              <a:t>2011</a:t>
            </a:r>
            <a:r>
              <a:rPr kumimoji="1" lang="ja-JP" altLang="en-US" sz="2400" dirty="0" smtClean="0"/>
              <a:t>年度は、</a:t>
            </a:r>
            <a:r>
              <a:rPr kumimoji="1" lang="en-US" altLang="ja-JP" sz="2400" dirty="0" smtClean="0"/>
              <a:t>2010</a:t>
            </a:r>
            <a:r>
              <a:rPr kumimoji="1" lang="ja-JP" altLang="en-US" sz="2400" dirty="0" smtClean="0"/>
              <a:t>年度よりちょっと厳しい。</a:t>
            </a:r>
            <a:endParaRPr kumimoji="1" lang="ja-JP" altLang="en-US" sz="2400" dirty="0"/>
          </a:p>
        </p:txBody>
      </p:sp>
      <p:cxnSp>
        <p:nvCxnSpPr>
          <p:cNvPr id="8" name="直線コネクタ 7"/>
          <p:cNvCxnSpPr/>
          <p:nvPr/>
        </p:nvCxnSpPr>
        <p:spPr>
          <a:xfrm rot="5400000">
            <a:off x="1364043" y="3646264"/>
            <a:ext cx="292456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9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715840"/>
              </p:ext>
            </p:extLst>
          </p:nvPr>
        </p:nvGraphicFramePr>
        <p:xfrm>
          <a:off x="-61990" y="782560"/>
          <a:ext cx="5487987" cy="548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KGPlot" r:id="rId3" imgW="6858000" imgH="6858000" progId="KGraph_Plot">
                  <p:embed/>
                </p:oleObj>
              </mc:Choice>
              <mc:Fallback>
                <p:oleObj name="KGPlot" r:id="rId3" imgW="6858000" imgH="68580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990" y="782560"/>
                        <a:ext cx="5487987" cy="548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就職活動に</a:t>
            </a:r>
            <a:r>
              <a:rPr lang="ja-JP" altLang="en-US" dirty="0" smtClean="0"/>
              <a:t>何が</a:t>
            </a:r>
            <a:r>
              <a:rPr kumimoji="1" lang="ja-JP" altLang="en-US" dirty="0" smtClean="0"/>
              <a:t>必要か？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half" idx="2"/>
          </p:nvPr>
        </p:nvSpPr>
        <p:spPr>
          <a:xfrm>
            <a:off x="5143504" y="1600200"/>
            <a:ext cx="3543296" cy="4525963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コミュニケーション力が、一番重要。</a:t>
            </a:r>
            <a:endParaRPr kumimoji="1" lang="en-US" altLang="ja-JP" dirty="0" smtClean="0"/>
          </a:p>
          <a:p>
            <a:pPr lvl="3"/>
            <a:endParaRPr lang="en-US" altLang="ja-JP" dirty="0" smtClean="0"/>
          </a:p>
          <a:p>
            <a:r>
              <a:rPr kumimoji="1" lang="ja-JP" altLang="en-US" dirty="0" smtClean="0"/>
              <a:t>マナー、語学力、成績を重視</a:t>
            </a:r>
            <a:r>
              <a:rPr kumimoji="1" lang="ja-JP" altLang="en-US" dirty="0" err="1" smtClean="0"/>
              <a:t>するの</a:t>
            </a:r>
            <a:r>
              <a:rPr kumimoji="1" lang="ja-JP" altLang="en-US" dirty="0" smtClean="0"/>
              <a:t>はは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社！</a:t>
            </a:r>
            <a:endParaRPr kumimoji="1" lang="en-US" altLang="ja-JP" dirty="0" smtClean="0"/>
          </a:p>
          <a:p>
            <a:pPr lvl="5"/>
            <a:endParaRPr lang="en-US" altLang="ja-JP" dirty="0" smtClean="0"/>
          </a:p>
          <a:p>
            <a:r>
              <a:rPr kumimoji="1" lang="ja-JP" altLang="en-US" dirty="0" smtClean="0"/>
              <a:t>今年度は「</a:t>
            </a:r>
            <a:r>
              <a:rPr kumimoji="1" lang="ja-JP" altLang="en-US" b="1" dirty="0" smtClean="0">
                <a:solidFill>
                  <a:srgbClr val="0000FF"/>
                </a:solidFill>
              </a:rPr>
              <a:t>行動力</a:t>
            </a:r>
            <a:r>
              <a:rPr kumimoji="1" lang="ja-JP" altLang="en-US" dirty="0" smtClean="0"/>
              <a:t>」がポイント。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3214678" y="5643578"/>
            <a:ext cx="428628" cy="642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357422" y="5500702"/>
            <a:ext cx="714380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571604" y="5500702"/>
            <a:ext cx="357190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-53155" y="798532"/>
            <a:ext cx="5487988" cy="5487988"/>
            <a:chOff x="9281" y="785794"/>
            <a:chExt cx="5487988" cy="5487988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9281" y="785794"/>
            <a:ext cx="5487988" cy="548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99" name="KGPlot" r:id="rId5" imgW="6858000" imgH="6858000" progId="KGraph_Plot">
                    <p:embed/>
                  </p:oleObj>
                </mc:Choice>
                <mc:Fallback>
                  <p:oleObj name="KGPlot" r:id="rId5" imgW="6858000" imgH="6858000" progId="KGraph_Plo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81" y="785794"/>
                          <a:ext cx="5487988" cy="5487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テキスト ボックス 10"/>
            <p:cNvSpPr txBox="1"/>
            <p:nvPr/>
          </p:nvSpPr>
          <p:spPr>
            <a:xfrm>
              <a:off x="1110883" y="1889256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00FF"/>
                  </a:solidFill>
                </a:rPr>
                <a:t>2010</a:t>
              </a:r>
              <a:r>
                <a:rPr kumimoji="1" lang="ja-JP" altLang="en-US" b="1" dirty="0" smtClean="0">
                  <a:solidFill>
                    <a:srgbClr val="0000FF"/>
                  </a:solidFill>
                </a:rPr>
                <a:t>年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1035313" y="224443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2009</a:t>
            </a:r>
            <a:r>
              <a:rPr kumimoji="1" lang="ja-JP" altLang="en-US" dirty="0" smtClean="0"/>
              <a:t>年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3495548" y="5554153"/>
            <a:ext cx="428628" cy="42345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下矢印 1"/>
          <p:cNvSpPr/>
          <p:nvPr/>
        </p:nvSpPr>
        <p:spPr>
          <a:xfrm>
            <a:off x="2236264" y="4653580"/>
            <a:ext cx="242316" cy="4892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1369076" y="3704293"/>
            <a:ext cx="242316" cy="4892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1098616" y="3704293"/>
            <a:ext cx="242316" cy="4892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 flipV="1">
            <a:off x="3522148" y="2271326"/>
            <a:ext cx="242316" cy="83164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64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78945E-6 L 0.01024 4.78945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  <p:bldP spid="9" grpId="0" animBg="1"/>
      <p:bldP spid="10" grpId="0" animBg="1"/>
      <p:bldP spid="13" grpId="0" animBg="1"/>
      <p:bldP spid="2" grpId="0" animBg="1"/>
      <p:bldP spid="15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696598" y="2132856"/>
            <a:ext cx="1138042" cy="367240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就職希望率と内定割合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half" idx="2"/>
          </p:nvPr>
        </p:nvSpPr>
        <p:spPr>
          <a:xfrm>
            <a:off x="5166360" y="1600200"/>
            <a:ext cx="3520440" cy="4525963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平成</a:t>
            </a:r>
            <a:r>
              <a:rPr kumimoji="1" lang="en-US" altLang="ja-JP" dirty="0" smtClean="0"/>
              <a:t>14</a:t>
            </a:r>
            <a:r>
              <a:rPr lang="ja-JP" altLang="en-US" dirty="0"/>
              <a:t>年頃のアンケートと</a:t>
            </a:r>
            <a:r>
              <a:rPr kumimoji="1" lang="ja-JP" altLang="en-US" dirty="0" smtClean="0"/>
              <a:t>比較</a:t>
            </a:r>
            <a:endParaRPr kumimoji="1" lang="en-US" altLang="ja-JP" dirty="0" smtClean="0"/>
          </a:p>
          <a:p>
            <a:pPr lvl="4"/>
            <a:endParaRPr lang="en-US" altLang="ja-JP" dirty="0"/>
          </a:p>
          <a:p>
            <a:r>
              <a:rPr kumimoji="1" lang="ja-JP" altLang="en-US" dirty="0" smtClean="0"/>
              <a:t>就職希望率は高い。</a:t>
            </a:r>
            <a:endParaRPr kumimoji="1" lang="en-US" altLang="ja-JP" dirty="0" smtClean="0"/>
          </a:p>
          <a:p>
            <a:pPr lvl="4"/>
            <a:endParaRPr lang="en-US" altLang="ja-JP" dirty="0"/>
          </a:p>
          <a:p>
            <a:r>
              <a:rPr kumimoji="1" lang="ja-JP" altLang="en-US" dirty="0" smtClean="0"/>
              <a:t>内定数は同程度。</a:t>
            </a:r>
            <a:endParaRPr kumimoji="1" lang="en-US" altLang="ja-JP" dirty="0" smtClean="0"/>
          </a:p>
          <a:p>
            <a:pPr lvl="4"/>
            <a:endParaRPr lang="en-US" altLang="ja-JP" dirty="0"/>
          </a:p>
          <a:p>
            <a:r>
              <a:rPr kumimoji="1" lang="ja-JP" altLang="en-US" dirty="0" smtClean="0"/>
              <a:t>前回の就職氷河期の終盤より、少し厳しい状況</a:t>
            </a:r>
            <a:endParaRPr kumimoji="1" lang="en-US" altLang="ja-JP" dirty="0" smtClean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690791"/>
              </p:ext>
            </p:extLst>
          </p:nvPr>
        </p:nvGraphicFramePr>
        <p:xfrm>
          <a:off x="24066" y="1052736"/>
          <a:ext cx="54864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KGPlot" r:id="rId3" imgW="6858000" imgH="6858000" progId="KGraph_Plot">
                  <p:embed/>
                </p:oleObj>
              </mc:Choice>
              <mc:Fallback>
                <p:oleObj name="KGPlot" r:id="rId3" imgW="6858000" imgH="68580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" y="1052736"/>
                        <a:ext cx="54864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正方形/長方形 14"/>
          <p:cNvSpPr/>
          <p:nvPr/>
        </p:nvSpPr>
        <p:spPr>
          <a:xfrm>
            <a:off x="1260" y="6542306"/>
            <a:ext cx="795511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http://www.mhlw.go.jp/stf/houdou/2r98520000003qgu-att/2r98520000003qld.pdf</a:t>
            </a:r>
            <a:r>
              <a:rPr lang="ja-JP" altLang="en-US" sz="1600" dirty="0" smtClean="0"/>
              <a:t>（</a:t>
            </a:r>
            <a:r>
              <a:rPr lang="en-US" altLang="ja-JP" sz="1600" dirty="0" smtClean="0"/>
              <a:t>12</a:t>
            </a:r>
            <a:r>
              <a:rPr lang="ja-JP" altLang="en-US" sz="1600" dirty="0" smtClean="0"/>
              <a:t>月）</a:t>
            </a:r>
            <a:endParaRPr lang="ja-JP" altLang="en-US" sz="1600" dirty="0"/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2554630" y="2132856"/>
            <a:ext cx="0" cy="36724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4787290" y="2132856"/>
            <a:ext cx="0" cy="36724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H="1">
            <a:off x="2554630" y="5532120"/>
            <a:ext cx="223266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2569870" y="3707130"/>
            <a:ext cx="223266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44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男女の差はあるのか？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525963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景気が良くなると女性の大学院進学率が低下する。</a:t>
            </a:r>
            <a:endParaRPr kumimoji="1" lang="en-US" altLang="ja-JP" dirty="0" smtClean="0"/>
          </a:p>
          <a:p>
            <a:pPr lvl="2"/>
            <a:endParaRPr lang="en-US" altLang="ja-JP" dirty="0"/>
          </a:p>
          <a:p>
            <a:r>
              <a:rPr kumimoji="1" lang="ja-JP" altLang="en-US" dirty="0" smtClean="0"/>
              <a:t>男性の大学院進学率はそれほど変化しない。</a:t>
            </a:r>
            <a:endParaRPr kumimoji="1" lang="en-US" altLang="ja-JP" dirty="0" smtClean="0"/>
          </a:p>
          <a:p>
            <a:pPr lvl="2"/>
            <a:endParaRPr lang="en-US" altLang="ja-JP" dirty="0"/>
          </a:p>
          <a:p>
            <a:r>
              <a:rPr kumimoji="1" lang="ja-JP" altLang="en-US" dirty="0" smtClean="0"/>
              <a:t>ここ数年は女性の内定者が多い。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260" y="6519446"/>
            <a:ext cx="795511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http://www.mhlw.go.jp/stf/houdou/2r98520000003qgu-att/2r98520000003qld.pdf</a:t>
            </a:r>
            <a:r>
              <a:rPr lang="ja-JP" altLang="en-US" sz="1600" dirty="0" smtClean="0"/>
              <a:t>（</a:t>
            </a:r>
            <a:r>
              <a:rPr lang="en-US" altLang="ja-JP" sz="1600" dirty="0" smtClean="0"/>
              <a:t>12</a:t>
            </a:r>
            <a:r>
              <a:rPr lang="ja-JP" altLang="en-US" sz="1600" dirty="0" smtClean="0"/>
              <a:t>月）</a:t>
            </a:r>
            <a:endParaRPr lang="ja-JP" altLang="en-US" sz="1600" dirty="0"/>
          </a:p>
        </p:txBody>
      </p:sp>
      <p:sp>
        <p:nvSpPr>
          <p:cNvPr id="10" name="正方形/長方形 9"/>
          <p:cNvSpPr/>
          <p:nvPr/>
        </p:nvSpPr>
        <p:spPr>
          <a:xfrm>
            <a:off x="1685580" y="2132856"/>
            <a:ext cx="1149059" cy="367240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091006"/>
              </p:ext>
            </p:extLst>
          </p:nvPr>
        </p:nvGraphicFramePr>
        <p:xfrm>
          <a:off x="14804" y="1042303"/>
          <a:ext cx="54864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KGPlot" r:id="rId3" imgW="6858000" imgH="6858000" progId="KGraph_Plot">
                  <p:embed/>
                </p:oleObj>
              </mc:Choice>
              <mc:Fallback>
                <p:oleObj name="KGPlot" r:id="rId3" imgW="6858000" imgH="68580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04" y="1042303"/>
                        <a:ext cx="54864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コネクタ 12"/>
          <p:cNvCxnSpPr/>
          <p:nvPr/>
        </p:nvCxnSpPr>
        <p:spPr>
          <a:xfrm flipH="1">
            <a:off x="1983105" y="4232910"/>
            <a:ext cx="2819425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2948940" y="2754630"/>
            <a:ext cx="1645920" cy="7429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4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</p:bldLst>
  </p:timing>
</p:sld>
</file>

<file path=ppt/theme/theme1.xml><?xml version="1.0" encoding="utf-8"?>
<a:theme xmlns:a="http://schemas.openxmlformats.org/drawingml/2006/main" name="SIT90">
  <a:themeElements>
    <a:clrScheme name="SIT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SIT90</Template>
  <TotalTime>551</TotalTime>
  <Words>1390</Words>
  <Application>Microsoft Office PowerPoint</Application>
  <PresentationFormat>画面に合わせる (4:3)</PresentationFormat>
  <Paragraphs>201</Paragraphs>
  <Slides>25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7" baseType="lpstr">
      <vt:lpstr>SIT90</vt:lpstr>
      <vt:lpstr>KGPlot</vt:lpstr>
      <vt:lpstr>私立大学化学系学生の就職状況に関するアンケートについて</vt:lpstr>
      <vt:lpstr>アウトライン</vt:lpstr>
      <vt:lpstr>日本人の年収変化</vt:lpstr>
      <vt:lpstr>一人あたりの人件費変化</vt:lpstr>
      <vt:lpstr>2011年の採用計画</vt:lpstr>
      <vt:lpstr>2011年度の予定は？</vt:lpstr>
      <vt:lpstr>就職活動に何が必要か？</vt:lpstr>
      <vt:lpstr>就職希望率と内定割合</vt:lpstr>
      <vt:lpstr>男女の差はあるのか？</vt:lpstr>
      <vt:lpstr>国立と私立の違い</vt:lpstr>
      <vt:lpstr>アンケート項目</vt:lpstr>
      <vt:lpstr>就職活動の開始時期</vt:lpstr>
      <vt:lpstr>半数が内々定を得る時期</vt:lpstr>
      <vt:lpstr>エントリーから内々定通知までの時間</vt:lpstr>
      <vt:lpstr>ネット就活</vt:lpstr>
      <vt:lpstr>応募方法</vt:lpstr>
      <vt:lpstr>未内定者の割合</vt:lpstr>
      <vt:lpstr>就職活動開始時期希望</vt:lpstr>
      <vt:lpstr>勉学への影響</vt:lpstr>
      <vt:lpstr>日本大学応用分子化学科の取り組み</vt:lpstr>
      <vt:lpstr>アンケート結果～まとめ</vt:lpstr>
      <vt:lpstr>国立大学の動き</vt:lpstr>
      <vt:lpstr>経団連の動き</vt:lpstr>
      <vt:lpstr>倫理憲章の問題点</vt:lpstr>
      <vt:lpstr>まとめ＆問題提起</vt:lpstr>
    </vt:vector>
  </TitlesOfParts>
  <Company>芝浦工業大学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Lscathy</dc:creator>
  <cp:lastModifiedBy>Lscathy</cp:lastModifiedBy>
  <cp:revision>141</cp:revision>
  <dcterms:created xsi:type="dcterms:W3CDTF">2010-10-25T04:56:18Z</dcterms:created>
  <dcterms:modified xsi:type="dcterms:W3CDTF">2010-10-30T02:33:10Z</dcterms:modified>
</cp:coreProperties>
</file>