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drawings/drawing8.xml" ContentType="application/vnd.openxmlformats-officedocument.drawingml.chartshapes+xml"/>
  <Override PartName="/ppt/charts/chart7.xml" ContentType="application/vnd.openxmlformats-officedocument.drawingml.chart+xml"/>
  <Override PartName="/ppt/slides/slide11.xml" ContentType="application/vnd.openxmlformats-officedocument.presentationml.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notesSlides/notesSlide4.xml" ContentType="application/vnd.openxmlformats-officedocument.presentationml.notesSlide+xml"/>
  <Override PartName="/ppt/drawings/drawing4.xml" ContentType="application/vnd.openxmlformats-officedocument.drawingml.chartshapes+xml"/>
  <Override PartName="/ppt/drawings/drawing5.xml" ContentType="application/vnd.openxmlformats-officedocument.drawingml.chartshape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6.xml" ContentType="application/vnd.openxmlformats-officedocument.drawingml.chartshapes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charts/chart8.xml" ContentType="application/vnd.openxmlformats-officedocument.drawingml.chart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rawings/drawing3.xml" ContentType="application/vnd.openxmlformats-officedocument.drawingml.chartshapes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9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73" r:id="rId9"/>
    <p:sldId id="264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___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__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>
        <c:manualLayout>
          <c:layoutTarget val="inner"/>
          <c:xMode val="edge"/>
          <c:yMode val="edge"/>
          <c:x val="0.127469387755102"/>
          <c:y val="0.095391963872163"/>
          <c:w val="0.716489956612566"/>
          <c:h val="0.86049038906901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rgbClr val="CCFFCC">
                  <a:alpha val="88000"/>
                </a:srgbClr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25.0</c:v>
                </c:pt>
                <c:pt idx="1">
                  <c:v>5.0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8.0</c:v>
                </c:pt>
                <c:pt idx="1">
                  <c:v>22.0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15.0</c:v>
                </c:pt>
                <c:pt idx="1">
                  <c:v>15.0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16.0</c:v>
                </c:pt>
                <c:pt idx="1">
                  <c:v>14.0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21.0</c:v>
                </c:pt>
                <c:pt idx="1">
                  <c:v>5.0</c:v>
                </c:pt>
                <c:pt idx="2">
                  <c:v>4.0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24.0</c:v>
                </c:pt>
                <c:pt idx="1">
                  <c:v>4.0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12.0</c:v>
                </c:pt>
                <c:pt idx="1">
                  <c:v>18.0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25.0</c:v>
                </c:pt>
                <c:pt idx="1">
                  <c:v>3.0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0.32381</cdr:x>
      <cdr:y>0.46324</cdr:y>
    </cdr:from>
    <cdr:to>
      <cdr:x>0.47075</cdr:x>
      <cdr:y>0.63971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015067" y="24003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ja-JP" altLang="en-US" sz="3600" dirty="0" smtClean="0"/>
            <a:t>避難訓練</a:t>
          </a:r>
          <a:endParaRPr lang="ja-JP" altLang="en-US" sz="3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0.26915</cdr:x>
      <cdr:y>0.72224</cdr:y>
    </cdr:from>
    <cdr:to>
      <cdr:x>0.35674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09808" y="3424548"/>
          <a:ext cx="914387" cy="9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0.27412</cdr:x>
      <cdr:y>0.72224</cdr:y>
    </cdr:from>
    <cdr:to>
      <cdr:x>0.36171</cdr:x>
      <cdr:y>0.91508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61674" y="342453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6249B-3274-4D13-9E5E-2AD83B288784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4A850-8858-417C-85BD-13A2B3ECFA6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/>
              <a:t>東海大学工学部は神奈川大学や近隣自治体と共同</a:t>
            </a:r>
            <a:endParaRPr kumimoji="1" lang="ja-JP" alt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注意のみ</a:t>
            </a:r>
            <a:r>
              <a:rPr kumimoji="1" lang="en-US" altLang="ja-JP" dirty="0" err="1" smtClean="0"/>
              <a:t>　or</a:t>
            </a:r>
            <a:r>
              <a:rPr kumimoji="1" lang="en-US" altLang="ja-JP" dirty="0" smtClean="0"/>
              <a:t>   </a:t>
            </a:r>
            <a:r>
              <a:rPr lang="ja-JP" altLang="en-US" dirty="0" smtClean="0"/>
              <a:t>各研究室任せ　も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一括管理</a:t>
            </a:r>
            <a:r>
              <a:rPr kumimoji="1" lang="en-US" altLang="ja-JP" dirty="0" smtClean="0"/>
              <a:t>(PC)　8/18(</a:t>
            </a:r>
            <a:r>
              <a:rPr kumimoji="1" lang="ja-JP" altLang="en-US" dirty="0" smtClean="0"/>
              <a:t>一部も含め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全くなしは４校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シャワーはほとんどの大学で完備しているが、洗顔器はまれ、救急箱、ヘルメットは配布後、紛失も。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早稲田、成蹊のみ実施。東海は返上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4A850-8858-417C-85BD-13A2B3ECFA6B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915E19A5-7C7D-4B86-9A00-90552C1C2222}" type="datetimeFigureOut">
              <a:rPr lang="ja-JP" altLang="en-US" smtClean="0"/>
              <a:pPr/>
              <a:t>12.10.27</a:t>
            </a:fld>
            <a:endParaRPr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EC598D48-A328-4305-AFF8-C0FFD2F852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9736" y="728133"/>
            <a:ext cx="80842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400" dirty="0" smtClean="0">
                <a:latin typeface="ＭＳ ゴシック"/>
                <a:ea typeface="ＭＳ ゴシック"/>
                <a:cs typeface="ＭＳ ゴシック"/>
              </a:rPr>
              <a:t>「化学系実験の安全を考える</a:t>
            </a:r>
            <a:r>
              <a:rPr lang="ja-JP" altLang="ja-JP" sz="4400" dirty="0" smtClean="0">
                <a:latin typeface="ＭＳ ゴシック"/>
                <a:ea typeface="ＭＳ ゴシック"/>
                <a:cs typeface="ＭＳ ゴシック"/>
              </a:rPr>
              <a:t>」</a:t>
            </a:r>
            <a:endParaRPr lang="en-US" altLang="ja-JP" sz="4400" dirty="0" smtClean="0">
              <a:latin typeface="ＭＳ ゴシック"/>
              <a:ea typeface="ＭＳ ゴシック"/>
              <a:cs typeface="ＭＳ ゴシック"/>
            </a:endParaRPr>
          </a:p>
          <a:p>
            <a:pPr algn="ctr"/>
            <a:r>
              <a:rPr lang="ja-JP" altLang="en-US" sz="4400" dirty="0" smtClean="0">
                <a:latin typeface="ＭＳ ゴシック"/>
                <a:ea typeface="ＭＳ ゴシック"/>
                <a:cs typeface="ＭＳ ゴシック"/>
              </a:rPr>
              <a:t>アンケートの集計結果</a:t>
            </a:r>
            <a:endParaRPr kumimoji="1" lang="ja-JP" altLang="en-US" sz="4400" dirty="0">
              <a:latin typeface="ＭＳ ゴシック"/>
              <a:ea typeface="ＭＳ ゴシック"/>
              <a:cs typeface="ＭＳ ゴシック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74277" y="6165958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アンケート総数　</a:t>
            </a:r>
            <a:r>
              <a:rPr kumimoji="1" lang="ja-JP" altLang="en-US" sz="2400" dirty="0" smtClean="0"/>
              <a:t>30／36</a:t>
            </a:r>
            <a:r>
              <a:rPr kumimoji="1" lang="ja-JP" altLang="en-US" sz="2400" dirty="0" smtClean="0"/>
              <a:t>学科</a:t>
            </a:r>
            <a:endParaRPr kumimoji="1" lang="ja-JP" altLang="en-US" sz="2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33" y="2279425"/>
            <a:ext cx="6953250" cy="38865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787908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1-10.</a:t>
            </a:r>
            <a:r>
              <a:rPr lang="ja-JP" altLang="en-US" sz="2400" dirty="0" smtClean="0"/>
              <a:t>有機溶剤取り扱い者に対する</a:t>
            </a:r>
            <a:endParaRPr lang="en-US" altLang="ja-JP" sz="2400" dirty="0" smtClean="0"/>
          </a:p>
          <a:p>
            <a:r>
              <a:rPr lang="ja-JP" altLang="ja-JP" sz="2400" dirty="0" smtClean="0"/>
              <a:t>　　　　　　　　　　</a:t>
            </a:r>
            <a:r>
              <a:rPr lang="ja-JP" altLang="en-US" sz="2400" dirty="0" smtClean="0"/>
              <a:t>健康診断の実施状況とその範囲。</a:t>
            </a:r>
            <a:endParaRPr lang="en-US" altLang="ja-JP" sz="2400" dirty="0" smtClean="0"/>
          </a:p>
        </p:txBody>
      </p:sp>
      <p:graphicFrame>
        <p:nvGraphicFramePr>
          <p:cNvPr id="6" name="グラフ 5"/>
          <p:cNvGraphicFramePr/>
          <p:nvPr/>
        </p:nvGraphicFramePr>
        <p:xfrm>
          <a:off x="-328307" y="1663699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979274" y="3373338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　特殊</a:t>
            </a:r>
            <a:endParaRPr lang="en-US" altLang="ja-JP" sz="3200" dirty="0" smtClean="0">
              <a:latin typeface="+mj-ea"/>
            </a:endParaRPr>
          </a:p>
          <a:p>
            <a:r>
              <a:rPr lang="ja-JP" altLang="en-US" sz="3200" dirty="0" smtClean="0">
                <a:latin typeface="+mj-ea"/>
              </a:rPr>
              <a:t>健康診断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0280" y="2296120"/>
            <a:ext cx="24416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53.3%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教員のみ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1400" y="2296120"/>
            <a:ext cx="28520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46.7%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教員・学生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818685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1-11.</a:t>
            </a:r>
            <a:r>
              <a:rPr lang="ja-JP" altLang="en-US" sz="2400" dirty="0" smtClean="0"/>
              <a:t>終夜実験など、研究室での学生に対する安全管理</a:t>
            </a:r>
            <a:endParaRPr lang="en-US" altLang="ja-JP" sz="2400" dirty="0" smtClean="0"/>
          </a:p>
          <a:p>
            <a:r>
              <a:rPr lang="ja-JP" altLang="ja-JP" sz="2400" dirty="0" smtClean="0"/>
              <a:t>　　　　　　</a:t>
            </a:r>
            <a:r>
              <a:rPr lang="ja-JP" altLang="en-US" sz="2400" dirty="0" smtClean="0"/>
              <a:t>および指導体制に関する取り決めについて。</a:t>
            </a:r>
          </a:p>
        </p:txBody>
      </p:sp>
      <p:graphicFrame>
        <p:nvGraphicFramePr>
          <p:cNvPr id="6" name="グラフ 5"/>
          <p:cNvGraphicFramePr/>
          <p:nvPr/>
        </p:nvGraphicFramePr>
        <p:xfrm>
          <a:off x="-361037" y="1663699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979274" y="3665726"/>
            <a:ext cx="18261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終夜実験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83215" y="4034481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70.0%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書類の提出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41400" y="3249651"/>
            <a:ext cx="28520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16.7%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　　　教員の</a:t>
            </a:r>
            <a:endParaRPr lang="en-US" altLang="ja-JP" sz="3200" dirty="0" smtClean="0">
              <a:latin typeface="+mj-ea"/>
              <a:ea typeface="+mj-ea"/>
            </a:endParaRPr>
          </a:p>
          <a:p>
            <a:r>
              <a:rPr lang="ja-JP" altLang="en-US" sz="3200" dirty="0" smtClean="0">
                <a:latin typeface="+mj-ea"/>
                <a:ea typeface="+mj-ea"/>
              </a:rPr>
              <a:t>　　許可のみ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06600" y="1981200"/>
            <a:ext cx="285206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13.3%</a:t>
            </a:r>
          </a:p>
          <a:p>
            <a:pPr algn="r"/>
            <a:r>
              <a:rPr lang="ja-JP" altLang="en-US" sz="3200" dirty="0" smtClean="0">
                <a:latin typeface="+mj-ea"/>
                <a:ea typeface="+mj-ea"/>
              </a:rPr>
              <a:t>　　原則禁止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818685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1-12.</a:t>
            </a:r>
            <a:r>
              <a:rPr lang="ja-JP" altLang="en-US" sz="2400" dirty="0" smtClean="0"/>
              <a:t>救急箱、洗顔器、緊急シャワー、ヘルメット等</a:t>
            </a:r>
            <a:endParaRPr lang="en-US" altLang="ja-JP" sz="2400" dirty="0" smtClean="0"/>
          </a:p>
          <a:p>
            <a:r>
              <a:rPr lang="ja-JP" altLang="ja-JP" sz="2400" dirty="0" smtClean="0"/>
              <a:t>　　　　　　　　</a:t>
            </a:r>
            <a:r>
              <a:rPr lang="ja-JP" altLang="en-US" sz="2400" dirty="0" smtClean="0"/>
              <a:t>防災用品の各研究室での設備について。</a:t>
            </a:r>
          </a:p>
        </p:txBody>
      </p:sp>
      <p:graphicFrame>
        <p:nvGraphicFramePr>
          <p:cNvPr id="6" name="グラフ 5"/>
          <p:cNvGraphicFramePr/>
          <p:nvPr/>
        </p:nvGraphicFramePr>
        <p:xfrm>
          <a:off x="-327608" y="1663698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979274" y="3495872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　緊急</a:t>
            </a:r>
            <a:endParaRPr lang="en-US" altLang="ja-JP" sz="3200" dirty="0" smtClean="0">
              <a:latin typeface="+mj-ea"/>
            </a:endParaRPr>
          </a:p>
          <a:p>
            <a:r>
              <a:rPr lang="ja-JP" altLang="en-US" sz="3200" dirty="0" smtClean="0">
                <a:latin typeface="+mj-ea"/>
              </a:rPr>
              <a:t>シャワー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83215" y="4034481"/>
            <a:ext cx="12105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80.0%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各階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2308987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　　13.3%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　　　必要な階のみ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55800" y="1102850"/>
            <a:ext cx="30572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学生実験室のみ</a:t>
            </a:r>
            <a:endParaRPr lang="en-US" altLang="ja-JP" sz="3200" dirty="0" smtClean="0">
              <a:latin typeface="+mj-ea"/>
              <a:ea typeface="+mj-ea"/>
            </a:endParaRPr>
          </a:p>
          <a:p>
            <a:r>
              <a:rPr lang="en-US" altLang="ja-JP" sz="3200" dirty="0" smtClean="0">
                <a:latin typeface="+mj-ea"/>
              </a:rPr>
              <a:t>　　     6.7%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81999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1-13.</a:t>
            </a:r>
            <a:r>
              <a:rPr lang="ja-JP" altLang="en-US" sz="2400" dirty="0" smtClean="0"/>
              <a:t>安全管理関係の授業あるいは講習会の実施について。</a:t>
            </a:r>
          </a:p>
          <a:p>
            <a:endParaRPr lang="en-US" altLang="ja-JP" sz="2400" dirty="0" smtClean="0"/>
          </a:p>
        </p:txBody>
      </p:sp>
      <p:graphicFrame>
        <p:nvGraphicFramePr>
          <p:cNvPr id="6" name="グラフ 5"/>
          <p:cNvGraphicFramePr/>
          <p:nvPr/>
        </p:nvGraphicFramePr>
        <p:xfrm>
          <a:off x="-404124" y="1219200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706548" y="3090513"/>
            <a:ext cx="22365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安全管理の</a:t>
            </a:r>
            <a:endParaRPr lang="en-US" altLang="ja-JP" sz="3200" dirty="0" smtClean="0">
              <a:latin typeface="+mj-ea"/>
            </a:endParaRPr>
          </a:p>
          <a:p>
            <a:r>
              <a:rPr lang="ja-JP" altLang="en-US" sz="3200" dirty="0" smtClean="0">
                <a:latin typeface="+mj-ea"/>
              </a:rPr>
              <a:t>　</a:t>
            </a:r>
            <a:r>
              <a:rPr lang="en-US" altLang="ja-JP" sz="3200" dirty="0" smtClean="0">
                <a:latin typeface="+mj-ea"/>
              </a:rPr>
              <a:t> </a:t>
            </a:r>
            <a:r>
              <a:rPr lang="ja-JP" altLang="en-US" sz="3200" dirty="0" smtClean="0">
                <a:latin typeface="+mj-ea"/>
              </a:rPr>
              <a:t>授業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0280" y="1851620"/>
            <a:ext cx="1620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40.0%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あり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300" y="2390229"/>
            <a:ext cx="32624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　60.0%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　　　</a:t>
            </a:r>
            <a:r>
              <a:rPr lang="ja-JP" altLang="en-US" sz="3200" dirty="0" smtClean="0">
                <a:latin typeface="+mj-ea"/>
                <a:ea typeface="+mj-ea"/>
              </a:rPr>
              <a:t>なし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1041400" y="5960765"/>
            <a:ext cx="5334000" cy="643235"/>
          </a:xfrm>
          <a:prstGeom prst="wedgeRoundRectCallout">
            <a:avLst>
              <a:gd name="adj1" fmla="val -6071"/>
              <a:gd name="adj2" fmla="val -20799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13002" y="6066135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学生実験などで資料を配布して説明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46701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1-14.ISO</a:t>
            </a:r>
            <a:r>
              <a:rPr lang="ja-JP" altLang="en-US" sz="2400" dirty="0" smtClean="0"/>
              <a:t>などへの取り組み状況。</a:t>
            </a:r>
          </a:p>
        </p:txBody>
      </p:sp>
      <p:graphicFrame>
        <p:nvGraphicFramePr>
          <p:cNvPr id="6" name="グラフ 5"/>
          <p:cNvGraphicFramePr/>
          <p:nvPr/>
        </p:nvGraphicFramePr>
        <p:xfrm>
          <a:off x="-343327" y="1663699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733013" y="3330772"/>
            <a:ext cx="23391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　</a:t>
            </a:r>
            <a:r>
              <a:rPr lang="en-US" altLang="ja-JP" sz="2800" dirty="0" smtClean="0">
                <a:latin typeface="+mj-ea"/>
              </a:rPr>
              <a:t>ISO</a:t>
            </a:r>
            <a:r>
              <a:rPr lang="ja-JP" altLang="en-US" sz="2800" dirty="0" smtClean="0">
                <a:latin typeface="+mj-ea"/>
              </a:rPr>
              <a:t>など</a:t>
            </a:r>
            <a:endParaRPr lang="en-US" altLang="ja-JP" sz="2800" dirty="0" smtClean="0">
              <a:latin typeface="+mj-ea"/>
            </a:endParaRPr>
          </a:p>
          <a:p>
            <a:r>
              <a:rPr lang="ja-JP" altLang="en-US" sz="2800" dirty="0" smtClean="0">
                <a:latin typeface="+mj-ea"/>
              </a:rPr>
              <a:t>規格への参加</a:t>
            </a:r>
            <a:endParaRPr lang="ja-JP" altLang="en-US" sz="28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83215" y="4034481"/>
            <a:ext cx="12105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83.3%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なし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4926" y="2098883"/>
            <a:ext cx="3877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　　　　　 10.0%</a:t>
            </a:r>
          </a:p>
          <a:p>
            <a:r>
              <a:rPr lang="ja-JP" altLang="en-US" sz="3200" dirty="0" smtClean="0">
                <a:latin typeface="+mj-ea"/>
                <a:ea typeface="+mj-ea"/>
              </a:rPr>
              <a:t>　　　</a:t>
            </a:r>
            <a:r>
              <a:rPr lang="en-US" altLang="ja-JP" sz="3200" dirty="0" smtClean="0">
                <a:latin typeface="+mj-ea"/>
                <a:ea typeface="+mj-ea"/>
              </a:rPr>
              <a:t>        </a:t>
            </a:r>
            <a:r>
              <a:rPr lang="ja-JP" altLang="en-US" sz="3200" dirty="0" smtClean="0">
                <a:latin typeface="+mj-ea"/>
                <a:ea typeface="+mj-ea"/>
              </a:rPr>
              <a:t>あり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89652" y="1371311"/>
            <a:ext cx="28471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+mj-ea"/>
                <a:ea typeface="+mj-ea"/>
              </a:rPr>
              <a:t>その他</a:t>
            </a:r>
            <a:r>
              <a:rPr lang="en-US" altLang="ja-JP" sz="3200" dirty="0" smtClean="0">
                <a:latin typeface="+mj-ea"/>
                <a:ea typeface="+mj-ea"/>
              </a:rPr>
              <a:t> 6.7</a:t>
            </a:r>
            <a:r>
              <a:rPr lang="en-US" altLang="ja-JP" sz="3200" dirty="0" smtClean="0">
                <a:latin typeface="+mj-ea"/>
              </a:rPr>
              <a:t>%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17600" y="274935"/>
            <a:ext cx="83538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防災対策および安全管理について</a:t>
            </a:r>
          </a:p>
          <a:p>
            <a:r>
              <a:rPr lang="en-US" sz="2400" dirty="0" smtClean="0"/>
              <a:t>1-1.</a:t>
            </a:r>
            <a:r>
              <a:rPr lang="ja-JP" altLang="en-US" sz="2400" dirty="0" smtClean="0"/>
              <a:t>避難訓練・防災訓練などの実施内容と工夫している点</a:t>
            </a:r>
          </a:p>
          <a:p>
            <a:endParaRPr kumimoji="1" lang="ja-JP" altLang="en-US" dirty="0"/>
          </a:p>
        </p:txBody>
      </p:sp>
      <p:grpSp>
        <p:nvGrpSpPr>
          <p:cNvPr id="8" name="図形グループ 7"/>
          <p:cNvGrpSpPr/>
          <p:nvPr/>
        </p:nvGrpSpPr>
        <p:grpSpPr>
          <a:xfrm>
            <a:off x="1511300" y="1028700"/>
            <a:ext cx="6477000" cy="5181600"/>
            <a:chOff x="1511300" y="1028700"/>
            <a:chExt cx="6477000" cy="5181600"/>
          </a:xfrm>
        </p:grpSpPr>
        <p:graphicFrame>
          <p:nvGraphicFramePr>
            <p:cNvPr id="6" name="グラフ 5"/>
            <p:cNvGraphicFramePr/>
            <p:nvPr/>
          </p:nvGraphicFramePr>
          <p:xfrm>
            <a:off x="1511300" y="1028700"/>
            <a:ext cx="6223000" cy="5181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正方形/長方形 6"/>
            <p:cNvSpPr/>
            <p:nvPr/>
          </p:nvSpPr>
          <p:spPr>
            <a:xfrm>
              <a:off x="3416300" y="4896535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ja-JP" altLang="en-US" sz="2400" dirty="0" smtClean="0">
                  <a:latin typeface="+mn-ea"/>
                </a:rPr>
                <a:t>83</a:t>
              </a:r>
              <a:r>
                <a:rPr lang="en-US" altLang="ja-JP" sz="2400" dirty="0" smtClean="0">
                  <a:latin typeface="+mn-ea"/>
                </a:rPr>
                <a:t>.3</a:t>
              </a:r>
              <a:r>
                <a:rPr lang="ja-JP" altLang="en-US" sz="2400" dirty="0" smtClean="0">
                  <a:latin typeface="+mn-ea"/>
                </a:rPr>
                <a:t>％</a:t>
              </a:r>
              <a:endParaRPr lang="en-US" altLang="ja-JP" sz="2400" dirty="0" smtClean="0">
                <a:latin typeface="+mn-ea"/>
              </a:endParaRPr>
            </a:p>
            <a:p>
              <a:r>
                <a:rPr lang="ja-JP" altLang="en-US" sz="2400" dirty="0" smtClean="0">
                  <a:latin typeface="+mn-ea"/>
                </a:rPr>
                <a:t>大学</a:t>
              </a:r>
              <a:r>
                <a:rPr lang="en-US" altLang="ja-JP" sz="2400" dirty="0" smtClean="0">
                  <a:latin typeface="+mn-ea"/>
                </a:rPr>
                <a:t> or </a:t>
              </a:r>
              <a:r>
                <a:rPr lang="ja-JP" altLang="en-US" sz="2400" dirty="0" smtClean="0">
                  <a:latin typeface="+mn-ea"/>
                </a:rPr>
                <a:t>学部</a:t>
              </a:r>
              <a:endParaRPr lang="en-US" altLang="ja-JP" sz="2400" dirty="0" smtClean="0">
                <a:latin typeface="+mn-ea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930400" y="1775936"/>
              <a:ext cx="2185214" cy="14773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>
                  <a:latin typeface="+mj-ea"/>
                  <a:ea typeface="+mj-ea"/>
                  <a:cs typeface="ＭＳ 明朝"/>
                </a:rPr>
                <a:t>        16.7%</a:t>
              </a:r>
            </a:p>
            <a:p>
              <a:r>
                <a:rPr lang="ja-JP" altLang="en-US" sz="2400" dirty="0" smtClean="0">
                  <a:latin typeface="+mj-ea"/>
                  <a:ea typeface="+mj-ea"/>
                  <a:cs typeface="ＭＳ 明朝"/>
                </a:rPr>
                <a:t>各研究室単位</a:t>
              </a:r>
              <a:r>
                <a:rPr lang="en-US" altLang="ja-JP" sz="2400" dirty="0" smtClean="0">
                  <a:latin typeface="+mj-ea"/>
                  <a:ea typeface="+mj-ea"/>
                  <a:cs typeface="ＭＳ 明朝"/>
                </a:rPr>
                <a:t> </a:t>
              </a:r>
            </a:p>
            <a:p>
              <a:r>
                <a:rPr lang="en-US" altLang="ja-JP" sz="2400" dirty="0" smtClean="0">
                  <a:latin typeface="+mj-ea"/>
                  <a:ea typeface="+mj-ea"/>
                  <a:cs typeface="ＭＳ 明朝"/>
                </a:rPr>
                <a:t>or </a:t>
              </a:r>
              <a:r>
                <a:rPr lang="ja-JP" altLang="en-US" sz="2400" dirty="0" smtClean="0">
                  <a:latin typeface="+mj-ea"/>
                  <a:ea typeface="+mj-ea"/>
                  <a:cs typeface="ＭＳ 明朝"/>
                </a:rPr>
                <a:t>学生不参加</a:t>
              </a:r>
              <a:endParaRPr lang="en-US" altLang="ja-JP" sz="2400" dirty="0" smtClean="0">
                <a:latin typeface="+mj-ea"/>
                <a:ea typeface="+mj-ea"/>
                <a:cs typeface="ＭＳ 明朝"/>
              </a:endParaRPr>
            </a:p>
            <a:p>
              <a:endParaRPr kumimoji="1" lang="en-US" altLang="ja-JP" dirty="0" smtClean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334292" y="5379303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消防署署員を招く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近隣自治体と共同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63983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防災対策および安全管理について</a:t>
            </a:r>
          </a:p>
          <a:p>
            <a:r>
              <a:rPr lang="en-US" sz="2400" dirty="0" smtClean="0"/>
              <a:t>1-2.</a:t>
            </a:r>
            <a:r>
              <a:rPr lang="ja-JP" altLang="en-US" sz="2400" dirty="0" smtClean="0"/>
              <a:t>避難経路の周知方法。</a:t>
            </a:r>
            <a:r>
              <a:rPr lang="en-US" sz="2400" dirty="0" smtClean="0"/>
              <a:t>(</a:t>
            </a:r>
            <a:r>
              <a:rPr lang="ja-JP" altLang="en-US" sz="2400" dirty="0" smtClean="0"/>
              <a:t>パネルの掲示など</a:t>
            </a:r>
            <a:r>
              <a:rPr lang="en-US" sz="2400" dirty="0" smtClean="0"/>
              <a:t>)</a:t>
            </a:r>
            <a:endParaRPr lang="ja-JP" altLang="en-US" sz="2400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0826" y="7618968"/>
            <a:ext cx="278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避難経路掲示あり：５</a:t>
            </a:r>
            <a:r>
              <a:rPr kumimoji="1" lang="en-US" altLang="ja-JP" dirty="0" smtClean="0"/>
              <a:t>/18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62328" y="5879068"/>
            <a:ext cx="79816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多くが学生実験などで資料を配布して説明</a:t>
            </a:r>
            <a:endParaRPr kumimoji="1" lang="ja-JP" altLang="en-US" sz="3200" dirty="0"/>
          </a:p>
        </p:txBody>
      </p:sp>
      <p:graphicFrame>
        <p:nvGraphicFramePr>
          <p:cNvPr id="6" name="グラフ 5"/>
          <p:cNvGraphicFramePr/>
          <p:nvPr/>
        </p:nvGraphicFramePr>
        <p:xfrm>
          <a:off x="-319667" y="1299865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979274" y="3119338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パネルの</a:t>
            </a:r>
            <a:endParaRPr lang="en-US" altLang="ja-JP" sz="3200" dirty="0" smtClean="0">
              <a:latin typeface="+mj-ea"/>
            </a:endParaRPr>
          </a:p>
          <a:p>
            <a:r>
              <a:rPr lang="en-US" altLang="ja-JP" sz="3200" dirty="0" smtClean="0">
                <a:latin typeface="+mj-ea"/>
              </a:rPr>
              <a:t>  </a:t>
            </a:r>
            <a:r>
              <a:rPr lang="ja-JP" altLang="en-US" sz="3200" dirty="0" smtClean="0">
                <a:latin typeface="+mj-ea"/>
              </a:rPr>
              <a:t>掲示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0280" y="1879600"/>
            <a:ext cx="1620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26.7%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あり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71643" y="4394200"/>
            <a:ext cx="1620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73.4%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なし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54100" y="186035"/>
            <a:ext cx="65071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防災対策および安全管理について</a:t>
            </a:r>
          </a:p>
          <a:p>
            <a:r>
              <a:rPr lang="en-US" sz="2400" dirty="0" smtClean="0"/>
              <a:t>1-3.</a:t>
            </a:r>
            <a:r>
              <a:rPr lang="ja-JP" altLang="en-US" sz="2400" dirty="0" smtClean="0"/>
              <a:t>研究室の学生との緊急連絡方法について。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2400" y="1299865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電話、メール、ポータルシステムなどで集約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各研究室の責任者に任せられている場合が多い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4100" y="4068633"/>
            <a:ext cx="61993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1-4.</a:t>
            </a:r>
            <a:r>
              <a:rPr lang="ja-JP" altLang="en-US" sz="2400" dirty="0" smtClean="0"/>
              <a:t>非常用の食料飲料の備蓄などについて。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74800" y="4762500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施設ごとで準備されており、学科単位ではまれ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54100" y="768653"/>
            <a:ext cx="4011867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早稲田</a:t>
            </a:r>
            <a:endParaRPr lang="en-US" altLang="ja-JP" dirty="0" smtClean="0"/>
          </a:p>
          <a:p>
            <a:r>
              <a:rPr lang="ja-JP" altLang="en-US" dirty="0" smtClean="0"/>
              <a:t>大学総務部が災害時に必要となる備品を選定し、各キャンパスに送付済。</a:t>
            </a:r>
            <a:endParaRPr lang="en-US" altLang="ja-JP" dirty="0" smtClean="0"/>
          </a:p>
          <a:p>
            <a:r>
              <a:rPr lang="ja-JP" altLang="en-US" dirty="0" smtClean="0"/>
              <a:t>食糧および水の不足分については、想定人数に対し３日分を目標に</a:t>
            </a:r>
            <a:endParaRPr lang="en-US" altLang="ja-JP" dirty="0" smtClean="0"/>
          </a:p>
          <a:p>
            <a:r>
              <a:rPr lang="ja-JP" altLang="en-US" dirty="0" smtClean="0"/>
              <a:t>予算申請を進めている。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日大理工</a:t>
            </a:r>
            <a:endParaRPr lang="en-US" altLang="ja-JP" dirty="0" smtClean="0"/>
          </a:p>
          <a:p>
            <a:r>
              <a:rPr lang="ja-JP" altLang="en-US" dirty="0" smtClean="0"/>
              <a:t>卒業研究を行う校舎内に非常用の食料飲料を</a:t>
            </a:r>
            <a:r>
              <a:rPr lang="en-US" dirty="0" smtClean="0"/>
              <a:t>4</a:t>
            </a:r>
            <a:r>
              <a:rPr lang="ja-JP" altLang="en-US" dirty="0" smtClean="0"/>
              <a:t>年生および大学院用として</a:t>
            </a:r>
            <a:endParaRPr lang="en-US" altLang="ja-JP" dirty="0" smtClean="0"/>
          </a:p>
          <a:p>
            <a:r>
              <a:rPr lang="ja-JP" altLang="en-US" dirty="0" smtClean="0"/>
              <a:t>備蓄。中身は乾パンと水である。備蓄量としては</a:t>
            </a:r>
            <a:r>
              <a:rPr lang="en-US" dirty="0" smtClean="0"/>
              <a:t>1</a:t>
            </a:r>
            <a:r>
              <a:rPr lang="ja-JP" altLang="en-US" dirty="0" smtClean="0"/>
              <a:t>から２日程度である。</a:t>
            </a:r>
            <a:endParaRPr lang="en-US" altLang="ja-JP" dirty="0" smtClean="0"/>
          </a:p>
          <a:p>
            <a:r>
              <a:rPr lang="ja-JP" altLang="en-US" dirty="0" smtClean="0"/>
              <a:t>また，定期的にこれらの交換を行っている。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北里大学</a:t>
            </a:r>
            <a:endParaRPr lang="en-US" altLang="ja-JP" dirty="0" smtClean="0"/>
          </a:p>
          <a:p>
            <a:r>
              <a:rPr lang="ja-JP" altLang="en-US" dirty="0" smtClean="0"/>
              <a:t>各学部ごとに、在籍者（学生＋教職員）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３日分の食料飲料を備蓄する予定。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54100" y="165100"/>
            <a:ext cx="61993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1-4.</a:t>
            </a:r>
            <a:r>
              <a:rPr lang="ja-JP" altLang="en-US" sz="2400" dirty="0" smtClean="0"/>
              <a:t>非常用の食料飲料の備蓄などについて。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92200" y="122535"/>
            <a:ext cx="67379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防災対策および安全管理について</a:t>
            </a:r>
          </a:p>
          <a:p>
            <a:r>
              <a:rPr lang="en-US" sz="2400" dirty="0" smtClean="0"/>
              <a:t>1-5.</a:t>
            </a:r>
            <a:r>
              <a:rPr lang="ja-JP" altLang="en-US" sz="2400" dirty="0" smtClean="0"/>
              <a:t>東日本大震災後に新しく採用した防災措置</a:t>
            </a:r>
            <a:r>
              <a:rPr lang="ja-JP" altLang="en-US" dirty="0" smtClean="0"/>
              <a:t>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2200" y="1230531"/>
            <a:ext cx="7366119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明治大学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緊急地震速報機を学生共通実験室に設置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kumimoji="1" lang="ja-JP" altLang="en-US" sz="2000" dirty="0" smtClean="0"/>
              <a:t>早稲田大学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電気系統が停止した際の臨時用発電機２台、大学本部と</a:t>
            </a:r>
            <a:endParaRPr lang="en-US" altLang="ja-JP" sz="2000" dirty="0" smtClean="0"/>
          </a:p>
          <a:p>
            <a:r>
              <a:rPr lang="ja-JP" altLang="en-US" sz="2000" dirty="0" smtClean="0"/>
              <a:t>各キャンパスを連絡するための簡易無線機２台を新たに配備。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2000" dirty="0" smtClean="0"/>
              <a:t>東京工芸大学</a:t>
            </a:r>
            <a:endParaRPr lang="en-US" altLang="ja-JP" sz="2000" dirty="0" smtClean="0"/>
          </a:p>
          <a:p>
            <a:r>
              <a:rPr lang="ja-JP" altLang="en-US" sz="2000" dirty="0" smtClean="0"/>
              <a:t>安全確認サイトを大学で設置</a:t>
            </a:r>
            <a:endParaRPr lang="en-US" altLang="ja-JP" sz="2000" dirty="0" smtClean="0"/>
          </a:p>
          <a:p>
            <a:endParaRPr kumimoji="1" lang="en-US" altLang="ja-JP" sz="2000" dirty="0" smtClean="0"/>
          </a:p>
          <a:p>
            <a:r>
              <a:rPr lang="ja-JP" altLang="en-US" sz="2000" dirty="0" smtClean="0"/>
              <a:t>東海大学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理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、東海大学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工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、学習院大学、</a:t>
            </a:r>
            <a:r>
              <a:rPr kumimoji="1" lang="ja-JP" altLang="en-US" sz="2000" dirty="0" smtClean="0"/>
              <a:t>他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什器類（棚、ボンベスタンドなど）の固定等の耐震対策。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81800" y="5753100"/>
            <a:ext cx="16979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７</a:t>
            </a:r>
            <a:r>
              <a:rPr kumimoji="1" lang="ja-JP" altLang="en-US" sz="3200" dirty="0" smtClean="0"/>
              <a:t>校</a:t>
            </a:r>
            <a:r>
              <a:rPr kumimoji="1" lang="ja-JP" altLang="en-US" dirty="0" smtClean="0"/>
              <a:t>　なし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66800" y="200104"/>
            <a:ext cx="73216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1-6.</a:t>
            </a:r>
            <a:r>
              <a:rPr lang="ja-JP" altLang="en-US" sz="2400" dirty="0" smtClean="0"/>
              <a:t>有機溶剤等試薬の保管方法</a:t>
            </a:r>
            <a:r>
              <a:rPr lang="en-US" sz="2400" dirty="0" smtClean="0"/>
              <a:t>(</a:t>
            </a:r>
            <a:r>
              <a:rPr lang="ja-JP" altLang="en-US" sz="2400" dirty="0" smtClean="0"/>
              <a:t>耐震方法を含めて</a:t>
            </a:r>
            <a:r>
              <a:rPr lang="en-US" sz="2400" dirty="0" smtClean="0"/>
              <a:t>)</a:t>
            </a:r>
            <a:r>
              <a:rPr lang="ja-JP" altLang="en-US" sz="2400" dirty="0" smtClean="0"/>
              <a:t>。</a:t>
            </a:r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92300" y="1166972"/>
            <a:ext cx="6032421" cy="6832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ja-JP" sz="2400" dirty="0" smtClean="0"/>
              <a:t>18</a:t>
            </a:r>
            <a:r>
              <a:rPr kumimoji="1" lang="ja-JP" altLang="en-US" sz="2400" dirty="0" smtClean="0"/>
              <a:t>Ｌ缶を研究室に置かないよう取り決め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所定の棚に落下防止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ガラス瓶にはプラスチックネットを被せる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壁や天井にロッカーなどを固定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ボトルトレー、ボトルラックに配置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試薬庫の施錠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２週間間隔で廃液業者が回収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など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41400" y="186035"/>
            <a:ext cx="82450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1-7.</a:t>
            </a:r>
            <a:r>
              <a:rPr lang="ja-JP" altLang="en-US" sz="2400" dirty="0" smtClean="0"/>
              <a:t>試薬の管理方法について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試薬管理のシステム導入など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0826" y="7618968"/>
            <a:ext cx="278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避難経路掲示あり：５</a:t>
            </a:r>
            <a:r>
              <a:rPr kumimoji="1" lang="en-US" altLang="ja-JP" dirty="0" smtClean="0"/>
              <a:t>/18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/>
          <p:nvPr/>
        </p:nvGraphicFramePr>
        <p:xfrm>
          <a:off x="-281044" y="1163935"/>
          <a:ext cx="10439400" cy="474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979274" y="2979638"/>
            <a:ext cx="1826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latin typeface="+mj-ea"/>
              </a:rPr>
              <a:t>試薬管理</a:t>
            </a:r>
            <a:endParaRPr lang="en-US" altLang="ja-JP" sz="3200" dirty="0" smtClean="0">
              <a:latin typeface="+mj-ea"/>
            </a:endParaRPr>
          </a:p>
          <a:p>
            <a:r>
              <a:rPr lang="ja-JP" altLang="en-US" sz="3200" dirty="0" smtClean="0">
                <a:latin typeface="+mj-ea"/>
              </a:rPr>
              <a:t>システム</a:t>
            </a:r>
            <a:endParaRPr lang="en-US" altLang="ja-JP" sz="3200" dirty="0" smtClean="0">
              <a:latin typeface="+mj-ea"/>
            </a:endParaRPr>
          </a:p>
          <a:p>
            <a:r>
              <a:rPr lang="en-US" altLang="ja-JP" sz="3200" dirty="0" smtClean="0">
                <a:latin typeface="+mj-ea"/>
              </a:rPr>
              <a:t>  (PC)</a:t>
            </a:r>
            <a:endParaRPr lang="ja-JP" altLang="en-US" sz="3200" dirty="0"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30280" y="1739900"/>
            <a:ext cx="1620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50.0%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あり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71643" y="4254500"/>
            <a:ext cx="1620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latin typeface="+mj-ea"/>
                <a:ea typeface="+mj-ea"/>
              </a:rPr>
              <a:t>  50.0%</a:t>
            </a:r>
          </a:p>
          <a:p>
            <a:r>
              <a:rPr lang="en-US" altLang="ja-JP" sz="3200" dirty="0" smtClean="0">
                <a:latin typeface="+mj-ea"/>
                <a:ea typeface="+mj-ea"/>
              </a:rPr>
              <a:t>   </a:t>
            </a:r>
            <a:r>
              <a:rPr lang="ja-JP" altLang="en-US" sz="3200" dirty="0" smtClean="0">
                <a:latin typeface="+mj-ea"/>
                <a:ea typeface="+mj-ea"/>
              </a:rPr>
              <a:t>なし</a:t>
            </a:r>
            <a:endParaRPr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1397001" y="5905500"/>
            <a:ext cx="4902200" cy="774700"/>
          </a:xfrm>
          <a:prstGeom prst="wedgeRoundRectCallout">
            <a:avLst>
              <a:gd name="adj1" fmla="val -11326"/>
              <a:gd name="adj2" fmla="val -19979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で管理　　　なにもやっていない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181350" y="6313488"/>
            <a:ext cx="469900" cy="1588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54100" y="139700"/>
            <a:ext cx="83538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2400" dirty="0" smtClean="0"/>
              <a:t>実験室の安全管理について</a:t>
            </a:r>
          </a:p>
          <a:p>
            <a:r>
              <a:rPr lang="en-US" sz="2400" dirty="0" smtClean="0"/>
              <a:t>1-8.</a:t>
            </a:r>
            <a:r>
              <a:rPr lang="ja-JP" altLang="en-US" sz="2400" dirty="0" smtClean="0"/>
              <a:t>ガスボンベの保管・取扱についての取り決めについて。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93900" y="1564838"/>
            <a:ext cx="6362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転倒防止策あり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集中配管の大学も。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保管点検については大学によってばらばら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1054100" y="3546901"/>
            <a:ext cx="8089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1-9.</a:t>
            </a:r>
            <a:r>
              <a:rPr lang="ja-JP" altLang="en-US" sz="2400" dirty="0" smtClean="0"/>
              <a:t>研究室外の試薬、溶媒、ガス等の保管場所などの</a:t>
            </a:r>
            <a:endParaRPr lang="en-US" altLang="ja-JP" sz="2400" dirty="0" smtClean="0"/>
          </a:p>
          <a:p>
            <a:r>
              <a:rPr lang="en-US" altLang="ja-JP" sz="2400" dirty="0" smtClean="0"/>
              <a:t>                                           </a:t>
            </a:r>
            <a:r>
              <a:rPr lang="ja-JP" altLang="en-US" sz="2400" dirty="0" smtClean="0"/>
              <a:t>有無と使用方法などについて。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3939302" y="5676900"/>
            <a:ext cx="1638300" cy="1588"/>
          </a:xfrm>
          <a:prstGeom prst="straightConnector1">
            <a:avLst/>
          </a:prstGeom>
          <a:ln w="762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600200" y="542714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外部保管庫なし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25088" y="5322957"/>
            <a:ext cx="3518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試薬・溶媒の危険物倉庫あり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高圧ガス倉庫あり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フレッシュ.thmx</Template>
  <TotalTime>570</TotalTime>
  <Words>998</Words>
  <Application>Microsoft Macintosh PowerPoint</Application>
  <PresentationFormat>画面に合わせる (4:3)</PresentationFormat>
  <Paragraphs>167</Paragraphs>
  <Slides>14</Slides>
  <Notes>9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フレッシュ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</vt:vector>
  </TitlesOfParts>
  <Company>成蹊大学　理工学部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久富 寿</dc:creator>
  <cp:lastModifiedBy>久富 寿</cp:lastModifiedBy>
  <cp:revision>60</cp:revision>
  <dcterms:created xsi:type="dcterms:W3CDTF">2012-10-27T00:06:25Z</dcterms:created>
  <dcterms:modified xsi:type="dcterms:W3CDTF">2012-10-27T00:07:17Z</dcterms:modified>
</cp:coreProperties>
</file>